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1122" r:id="rId5"/>
    <p:sldId id="1235" r:id="rId6"/>
    <p:sldId id="1265" r:id="rId7"/>
    <p:sldId id="1256" r:id="rId8"/>
    <p:sldId id="1257" r:id="rId9"/>
    <p:sldId id="1262" r:id="rId10"/>
    <p:sldId id="1264" r:id="rId11"/>
    <p:sldId id="1266" r:id="rId12"/>
    <p:sldId id="1247" r:id="rId13"/>
    <p:sldId id="1267" r:id="rId14"/>
    <p:sldId id="1249" r:id="rId15"/>
    <p:sldId id="1250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BREGEAS Anne" initials="DA" lastIdx="3" clrIdx="0">
    <p:extLst>
      <p:ext uri="{19B8F6BF-5375-455C-9EA6-DF929625EA0E}">
        <p15:presenceInfo xmlns:p15="http://schemas.microsoft.com/office/powerpoint/2012/main" userId="S::anne.debregeas@edf.fr::19cef200-6262-4805-869e-099bb6baafc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3E"/>
    <a:srgbClr val="009E8F"/>
    <a:srgbClr val="005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3816"/>
    </p:cViewPr>
  </p:sorterViewPr>
  <p:notesViewPr>
    <p:cSldViewPr snapToGrid="0">
      <p:cViewPr varScale="1">
        <p:scale>
          <a:sx n="56" d="100"/>
          <a:sy n="56" d="100"/>
        </p:scale>
        <p:origin x="2588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lasseur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lasseur3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Dividendes CNR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[1]Feuil1!$A$3:$A$19</c:f>
              <c:numCache>
                <c:formatCode>General</c:formatCod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numCache>
            </c:numRef>
          </c:cat>
          <c:val>
            <c:numRef>
              <c:f>[1]Feuil1!$B$3:$B$19</c:f>
              <c:numCache>
                <c:formatCode>General</c:formatCode>
                <c:ptCount val="17"/>
                <c:pt idx="0">
                  <c:v>224</c:v>
                </c:pt>
                <c:pt idx="1">
                  <c:v>143</c:v>
                </c:pt>
                <c:pt idx="2">
                  <c:v>143</c:v>
                </c:pt>
                <c:pt idx="3">
                  <c:v>100</c:v>
                </c:pt>
                <c:pt idx="4">
                  <c:v>41</c:v>
                </c:pt>
                <c:pt idx="5">
                  <c:v>137</c:v>
                </c:pt>
                <c:pt idx="6">
                  <c:v>90</c:v>
                </c:pt>
                <c:pt idx="7">
                  <c:v>68</c:v>
                </c:pt>
                <c:pt idx="8">
                  <c:v>60</c:v>
                </c:pt>
                <c:pt idx="9">
                  <c:v>20</c:v>
                </c:pt>
                <c:pt idx="10">
                  <c:v>37</c:v>
                </c:pt>
                <c:pt idx="11">
                  <c:v>39</c:v>
                </c:pt>
                <c:pt idx="12">
                  <c:v>49</c:v>
                </c:pt>
                <c:pt idx="13">
                  <c:v>109</c:v>
                </c:pt>
                <c:pt idx="14">
                  <c:v>91</c:v>
                </c:pt>
                <c:pt idx="15">
                  <c:v>313</c:v>
                </c:pt>
                <c:pt idx="16">
                  <c:v>343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A1-40E0-8849-34F7C81086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61612424"/>
        <c:axId val="761610624"/>
      </c:lineChart>
      <c:catAx>
        <c:axId val="761612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1610624"/>
        <c:crosses val="autoZero"/>
        <c:auto val="1"/>
        <c:lblAlgn val="ctr"/>
        <c:lblOffset val="100"/>
        <c:noMultiLvlLbl val="0"/>
      </c:catAx>
      <c:valAx>
        <c:axId val="761610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1612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Dividendes SHEM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SHEM!$A$7</c:f>
              <c:strCache>
                <c:ptCount val="1"/>
                <c:pt idx="0">
                  <c:v>Dividendes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SHEM!$B$5:$I$5</c:f>
              <c:numCache>
                <c:formatCode>General</c:formatCod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numCache>
            </c:numRef>
          </c:xVal>
          <c:yVal>
            <c:numRef>
              <c:f>SHEM!$B$7:$I$7</c:f>
              <c:numCache>
                <c:formatCode>General</c:formatCode>
                <c:ptCount val="8"/>
                <c:pt idx="0">
                  <c:v>7616</c:v>
                </c:pt>
                <c:pt idx="1">
                  <c:v>11848</c:v>
                </c:pt>
                <c:pt idx="2">
                  <c:v>1094</c:v>
                </c:pt>
                <c:pt idx="3">
                  <c:v>1918</c:v>
                </c:pt>
                <c:pt idx="4">
                  <c:v>24485</c:v>
                </c:pt>
                <c:pt idx="5">
                  <c:v>29619</c:v>
                </c:pt>
                <c:pt idx="6">
                  <c:v>39492</c:v>
                </c:pt>
                <c:pt idx="7">
                  <c:v>68829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368-4F65-8F45-CDE74A59E8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9415016"/>
        <c:axId val="679412496"/>
      </c:scatterChart>
      <c:valAx>
        <c:axId val="679415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79412496"/>
        <c:crosses val="autoZero"/>
        <c:crossBetween val="midCat"/>
      </c:valAx>
      <c:valAx>
        <c:axId val="679412496"/>
        <c:scaling>
          <c:orientation val="minMax"/>
          <c:max val="7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Milliers d'€/an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794150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F198D01-F79B-3F26-E71E-3F5263F6FD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F1A9391-9354-8091-98BE-DB6914E64C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72E92E-F544-0497-1867-27E50DDCB2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dirty="0"/>
              <a:t>08/10/2025</a:t>
            </a:r>
          </a:p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EF4E6D-9EF8-3B2A-CA1D-5AE7B670A3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6F16B-9063-4166-995C-67A4815C01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2916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7ACE7-CC6B-4FEC-AB5A-63859F841405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5A6E4-072F-46AA-BBD7-E5B3C37CC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7075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08/10/2025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6832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589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68963"/>
            <a:ext cx="10515600" cy="4908000"/>
          </a:xfrm>
        </p:spPr>
        <p:txBody>
          <a:bodyPr/>
          <a:lstStyle>
            <a:lvl1pPr marL="0" indent="0">
              <a:buNone/>
              <a:defRPr>
                <a:solidFill>
                  <a:srgbClr val="005C2A"/>
                </a:solidFill>
              </a:defRPr>
            </a:lvl1pPr>
            <a:lvl2pPr>
              <a:defRPr>
                <a:solidFill>
                  <a:srgbClr val="005C2A"/>
                </a:solidFill>
              </a:defRPr>
            </a:lvl2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29/11/2024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Picture 2" descr="logo SUD Solidaire National - juil 2017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38200" cy="701336"/>
          </a:xfrm>
          <a:prstGeom prst="rect">
            <a:avLst/>
          </a:prstGeom>
          <a:extLst>
            <a:ext uri="{FAA26D3D-D897-4be2-8F04-BA451C77F1D7}">
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/>
            </a:ext>
          </a:extLst>
        </p:spPr>
      </p:pic>
    </p:spTree>
    <p:extLst>
      <p:ext uri="{BB962C8B-B14F-4D97-AF65-F5344CB8AC3E}">
        <p14:creationId xmlns:p14="http://schemas.microsoft.com/office/powerpoint/2010/main" val="806832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29/11/2024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77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29/11/2024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DF5D3-7503-47CC-95E5-1DBF9BF0D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806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50" r:id="rId2"/>
    <p:sldLayoutId id="2147483649" r:id="rId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proton.me/urls/1M34EC7BD8#rQVm1GOLiAsl" TargetMode="External"/><Relationship Id="rId2" Type="http://schemas.openxmlformats.org/officeDocument/2006/relationships/hyperlink" Target="mailto:anne.debregeas@edf.fr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denergie.org/wp-content/uploads/2024/11/proposition-sortie-de-la-concurrence-2p.pdf" TargetMode="External"/><Relationship Id="rId2" Type="http://schemas.openxmlformats.org/officeDocument/2006/relationships/hyperlink" Target="https://www.sudenergie.org/wp-content/uploads/2024/11/electricite-proposition-detaillee-systeme-public-francais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rance.attac.org/nos-publications/livres/article/nouveau-livre-d-attac-l-energie-est-notre-avenir-socialisons-l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68046" y="1523229"/>
            <a:ext cx="10905744" cy="238760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5C2A"/>
                </a:solidFill>
              </a:rPr>
              <a:t>Avenir des barrages</a:t>
            </a:r>
            <a:br>
              <a:rPr lang="fr-FR" sz="6000" b="1" dirty="0">
                <a:solidFill>
                  <a:srgbClr val="FF0000"/>
                </a:solidFill>
              </a:rPr>
            </a:br>
            <a:br>
              <a:rPr lang="fr-FR" b="1" dirty="0">
                <a:solidFill>
                  <a:srgbClr val="005C2A"/>
                </a:solidFill>
              </a:rPr>
            </a:br>
            <a:r>
              <a:rPr lang="fr-FR" sz="4900" b="1" dirty="0"/>
              <a:t>Quasi-régie ou autorisation</a:t>
            </a:r>
            <a:br>
              <a:rPr lang="fr-FR" sz="4900" b="1" dirty="0"/>
            </a:br>
            <a:r>
              <a:rPr lang="fr-FR" sz="4900" b="1" dirty="0"/>
              <a:t>Le rapport de contre-expertise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390686" y="6080288"/>
            <a:ext cx="9144000" cy="558865"/>
          </a:xfrm>
        </p:spPr>
        <p:txBody>
          <a:bodyPr>
            <a:normAutofit/>
          </a:bodyPr>
          <a:lstStyle/>
          <a:p>
            <a:pPr algn="r"/>
            <a:r>
              <a:rPr lang="fr-FR" sz="1600" dirty="0"/>
              <a:t>Contact : </a:t>
            </a:r>
            <a:r>
              <a:rPr lang="fr-FR" sz="1600" dirty="0">
                <a:hlinkClick r:id="rId2"/>
              </a:rPr>
              <a:t>anne.debregeas@edf.fr</a:t>
            </a:r>
            <a:r>
              <a:rPr lang="fr-FR" sz="1600" dirty="0"/>
              <a:t> (06 83 55 10 47)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1</a:t>
            </a:fld>
            <a:endParaRPr lang="fr-FR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DBE347-FFB9-9770-8F3C-DC4703D93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08/10/2025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E8AE79C-7A8A-BB15-FCAD-6E8242FA008D}"/>
              </a:ext>
            </a:extLst>
          </p:cNvPr>
          <p:cNvSpPr txBox="1"/>
          <p:nvPr/>
        </p:nvSpPr>
        <p:spPr>
          <a:xfrm>
            <a:off x="7225748" y="4441560"/>
            <a:ext cx="7384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Rapport accessible ici : </a:t>
            </a:r>
            <a:r>
              <a:rPr lang="fr-FR" dirty="0">
                <a:hlinkClick r:id="rId3"/>
              </a:rPr>
              <a:t>Proton Drive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791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637"/>
    </mc:Choice>
    <mc:Fallback xmlns="">
      <p:transition spd="slow" advTm="5863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7576" y="2691467"/>
            <a:ext cx="10456224" cy="737533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Annexes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541" y="781078"/>
            <a:ext cx="5013586" cy="362297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400" dirty="0"/>
          </a:p>
          <a:p>
            <a:pPr marL="433388" lvl="1" indent="0" algn="just">
              <a:lnSpc>
                <a:spcPct val="107000"/>
              </a:lnSpc>
              <a:buNone/>
            </a:pPr>
            <a:endParaRPr lang="fr-FR" sz="1600" dirty="0">
              <a:solidFill>
                <a:srgbClr val="005C2A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9138" lvl="1" indent="-285750">
              <a:lnSpc>
                <a:spcPct val="100000"/>
              </a:lnSpc>
              <a:spcBef>
                <a:spcPts val="600"/>
              </a:spcBef>
            </a:pPr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956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4099"/>
    </mc:Choice>
    <mc:Fallback xmlns="">
      <p:transition spd="slow" advTm="34409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4405" y="43544"/>
            <a:ext cx="10456224" cy="737533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/>
              <a:t>Qui possède les concessions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11</a:t>
            </a:fld>
            <a:endParaRPr lang="fr-FR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D51CA6F-D591-68A7-75B2-33354C8FC22E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895740"/>
          <a:ext cx="812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2670485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6851935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30251646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690684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EDF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CNR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SHEM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6843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Date chgt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1427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Productible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1880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Type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Tout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Fil de l'eau et Eclusé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Lacs + Step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02321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Coût moyen € /MWh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95875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Propriété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100% public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50% Engie</a:t>
                      </a:r>
                      <a:b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50% collectivités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100% Engie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8389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Actionnariat privé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40,50%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05449683"/>
                  </a:ext>
                </a:extLst>
              </a:tr>
            </a:tbl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0BD0A792-B66F-627E-BD03-2A5BD36F33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4412577"/>
            <a:ext cx="3095968" cy="2003273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8959CC35-36BA-C0F8-D56C-7ADC83098F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877" y="4120369"/>
            <a:ext cx="2978323" cy="2601106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FC9FE998-C0A8-B997-5D77-C7451D942ED7}"/>
              </a:ext>
            </a:extLst>
          </p:cNvPr>
          <p:cNvSpPr txBox="1"/>
          <p:nvPr/>
        </p:nvSpPr>
        <p:spPr>
          <a:xfrm>
            <a:off x="2744297" y="3634664"/>
            <a:ext cx="2125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Parc français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33B7307-DAE8-08E6-D3F0-1B85FAF23D24}"/>
              </a:ext>
            </a:extLst>
          </p:cNvPr>
          <p:cNvSpPr txBox="1"/>
          <p:nvPr/>
        </p:nvSpPr>
        <p:spPr>
          <a:xfrm>
            <a:off x="6760037" y="3669193"/>
            <a:ext cx="2125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Parc EDF</a:t>
            </a:r>
          </a:p>
        </p:txBody>
      </p:sp>
      <p:sp>
        <p:nvSpPr>
          <p:cNvPr id="12" name="Espace réservé de la date 5">
            <a:extLst>
              <a:ext uri="{FF2B5EF4-FFF2-40B4-BE49-F238E27FC236}">
                <a16:creationId xmlns:a16="http://schemas.microsoft.com/office/drawing/2014/main" id="{88EBA64C-BF39-8D9C-C4AF-CAA2DC14F1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0645" y="6449331"/>
            <a:ext cx="2743200" cy="365125"/>
          </a:xfrm>
        </p:spPr>
        <p:txBody>
          <a:bodyPr/>
          <a:lstStyle/>
          <a:p>
            <a:r>
              <a:rPr lang="fr-FR" dirty="0"/>
              <a:t>08/10/2025</a:t>
            </a:r>
          </a:p>
        </p:txBody>
      </p:sp>
    </p:spTree>
    <p:extLst>
      <p:ext uri="{BB962C8B-B14F-4D97-AF65-F5344CB8AC3E}">
        <p14:creationId xmlns:p14="http://schemas.microsoft.com/office/powerpoint/2010/main" val="2986244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4099"/>
    </mc:Choice>
    <mc:Fallback xmlns="">
      <p:transition spd="slow" advTm="34409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4405" y="43544"/>
            <a:ext cx="10456224" cy="737533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/>
              <a:t>Une activité très lucrative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12</a:t>
            </a:fld>
            <a:endParaRPr lang="fr-FR" dirty="0"/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A85202C2-A5DA-4761-A7E8-FB047F9A514E}"/>
              </a:ext>
            </a:extLst>
          </p:cNvPr>
          <p:cNvGraphicFramePr>
            <a:graphicFrameLocks/>
          </p:cNvGraphicFramePr>
          <p:nvPr/>
        </p:nvGraphicFramePr>
        <p:xfrm>
          <a:off x="4503984" y="1362261"/>
          <a:ext cx="3184032" cy="2639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A7B4CC8-FC11-FCBE-CF13-22EAD4A2502E}"/>
              </a:ext>
            </a:extLst>
          </p:cNvPr>
          <p:cNvGraphicFramePr>
            <a:graphicFrameLocks noGrp="1"/>
          </p:cNvGraphicFramePr>
          <p:nvPr/>
        </p:nvGraphicFramePr>
        <p:xfrm>
          <a:off x="8194431" y="1461374"/>
          <a:ext cx="3782008" cy="1925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754">
                  <a:extLst>
                    <a:ext uri="{9D8B030D-6E8A-4147-A177-3AD203B41FA5}">
                      <a16:colId xmlns:a16="http://schemas.microsoft.com/office/drawing/2014/main" val="4274758849"/>
                    </a:ext>
                  </a:extLst>
                </a:gridCol>
                <a:gridCol w="679938">
                  <a:extLst>
                    <a:ext uri="{9D8B030D-6E8A-4147-A177-3AD203B41FA5}">
                      <a16:colId xmlns:a16="http://schemas.microsoft.com/office/drawing/2014/main" val="1774146430"/>
                    </a:ext>
                  </a:extLst>
                </a:gridCol>
                <a:gridCol w="726831">
                  <a:extLst>
                    <a:ext uri="{9D8B030D-6E8A-4147-A177-3AD203B41FA5}">
                      <a16:colId xmlns:a16="http://schemas.microsoft.com/office/drawing/2014/main" val="3761189949"/>
                    </a:ext>
                  </a:extLst>
                </a:gridCol>
                <a:gridCol w="1336431">
                  <a:extLst>
                    <a:ext uri="{9D8B030D-6E8A-4147-A177-3AD203B41FA5}">
                      <a16:colId xmlns:a16="http://schemas.microsoft.com/office/drawing/2014/main" val="656691515"/>
                    </a:ext>
                  </a:extLst>
                </a:gridCol>
                <a:gridCol w="605054">
                  <a:extLst>
                    <a:ext uri="{9D8B030D-6E8A-4147-A177-3AD203B41FA5}">
                      <a16:colId xmlns:a16="http://schemas.microsoft.com/office/drawing/2014/main" val="3551839811"/>
                    </a:ext>
                  </a:extLst>
                </a:gridCol>
              </a:tblGrid>
              <a:tr h="470049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Dividendes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Tx distribution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Dividendes aux actionnaires privés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après impôt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95662526"/>
                  </a:ext>
                </a:extLst>
              </a:tr>
              <a:tr h="29103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45997368"/>
                  </a:ext>
                </a:extLst>
              </a:tr>
              <a:tr h="29103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15640007"/>
                  </a:ext>
                </a:extLst>
              </a:tr>
              <a:tr h="29103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28427545"/>
                  </a:ext>
                </a:extLst>
              </a:tr>
              <a:tr h="29103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71630302"/>
                  </a:ext>
                </a:extLst>
              </a:tr>
              <a:tr h="29103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89763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AC311E1A-ABD5-7C99-2A78-86941A529315}"/>
              </a:ext>
            </a:extLst>
          </p:cNvPr>
          <p:cNvSpPr txBox="1"/>
          <p:nvPr/>
        </p:nvSpPr>
        <p:spPr>
          <a:xfrm>
            <a:off x="550984" y="1624434"/>
            <a:ext cx="38510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Cour des comptes, 2022 : « </a:t>
            </a:r>
            <a:r>
              <a:rPr lang="fr-F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Depuis le début du contrat de concession, en 2003 [et jusqu’en 2020], le résultat net après impôt a représenté une </a:t>
            </a:r>
            <a:r>
              <a:rPr lang="fr-FR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rémunération moyenne des capitaux engagés de 24 %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DD95503-7A5D-15BF-F5E2-8E7ADDC43170}"/>
              </a:ext>
            </a:extLst>
          </p:cNvPr>
          <p:cNvSpPr txBox="1"/>
          <p:nvPr/>
        </p:nvSpPr>
        <p:spPr>
          <a:xfrm>
            <a:off x="568569" y="1162206"/>
            <a:ext cx="2221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5C2A"/>
                </a:solidFill>
              </a:rPr>
              <a:t>CNR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037FE35-D545-A86E-C44A-5861C97773C1}"/>
              </a:ext>
            </a:extLst>
          </p:cNvPr>
          <p:cNvSpPr txBox="1"/>
          <p:nvPr/>
        </p:nvSpPr>
        <p:spPr>
          <a:xfrm>
            <a:off x="7688016" y="4397789"/>
            <a:ext cx="2221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5C2A"/>
                </a:solidFill>
              </a:rPr>
              <a:t>EDF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03D6FF8-4987-BDCE-8213-CF41CE31ED5F}"/>
              </a:ext>
            </a:extLst>
          </p:cNvPr>
          <p:cNvSpPr txBox="1"/>
          <p:nvPr/>
        </p:nvSpPr>
        <p:spPr>
          <a:xfrm>
            <a:off x="7445291" y="4824392"/>
            <a:ext cx="47771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A priori très rentable mais également très variable</a:t>
            </a:r>
          </a:p>
          <a:p>
            <a:pPr marL="285750" indent="-285750">
              <a:buFontTx/>
              <a:buChar char="-"/>
            </a:pPr>
            <a:r>
              <a:rPr lang="fr-FR" dirty="0"/>
              <a:t>Comptes opaques</a:t>
            </a:r>
          </a:p>
          <a:p>
            <a:pPr marL="285750" indent="-285750">
              <a:buFontTx/>
              <a:buChar char="-"/>
            </a:pPr>
            <a:r>
              <a:rPr lang="fr-FR" dirty="0"/>
              <a:t>Rentabilité des investissements exigé : 7% + -1 à 3% selon les scénarios – peu d’investissement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9BF137A-A374-CCD5-4EE7-1BD22146FF99}"/>
              </a:ext>
            </a:extLst>
          </p:cNvPr>
          <p:cNvSpPr txBox="1"/>
          <p:nvPr/>
        </p:nvSpPr>
        <p:spPr>
          <a:xfrm>
            <a:off x="683647" y="4222117"/>
            <a:ext cx="2221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5C2A"/>
                </a:solidFill>
              </a:rPr>
              <a:t>SHEM</a:t>
            </a:r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D4FE71F1-12DB-FCC1-D30B-0D1665BDAF59}"/>
              </a:ext>
            </a:extLst>
          </p:cNvPr>
          <p:cNvGraphicFramePr>
            <a:graphicFrameLocks/>
          </p:cNvGraphicFramePr>
          <p:nvPr/>
        </p:nvGraphicFramePr>
        <p:xfrm>
          <a:off x="4161514" y="4064290"/>
          <a:ext cx="328377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ZoneTexte 14">
            <a:extLst>
              <a:ext uri="{FF2B5EF4-FFF2-40B4-BE49-F238E27FC236}">
                <a16:creationId xmlns:a16="http://schemas.microsoft.com/office/drawing/2014/main" id="{BA908E5A-153A-8FC7-C9A2-C6C68BD37751}"/>
              </a:ext>
            </a:extLst>
          </p:cNvPr>
          <p:cNvSpPr txBox="1"/>
          <p:nvPr/>
        </p:nvSpPr>
        <p:spPr>
          <a:xfrm>
            <a:off x="550983" y="4558727"/>
            <a:ext cx="3851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Taux de distribution de presque 100%</a:t>
            </a:r>
          </a:p>
        </p:txBody>
      </p:sp>
      <p:sp>
        <p:nvSpPr>
          <p:cNvPr id="5" name="Espace réservé de la date 5">
            <a:extLst>
              <a:ext uri="{FF2B5EF4-FFF2-40B4-BE49-F238E27FC236}">
                <a16:creationId xmlns:a16="http://schemas.microsoft.com/office/drawing/2014/main" id="{A4075693-1C9E-9AA6-27CB-03DFE1CAD8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7730" y="6442365"/>
            <a:ext cx="2743200" cy="365125"/>
          </a:xfrm>
        </p:spPr>
        <p:txBody>
          <a:bodyPr/>
          <a:lstStyle/>
          <a:p>
            <a:r>
              <a:rPr lang="fr-FR" dirty="0"/>
              <a:t>08/10/2025</a:t>
            </a:r>
          </a:p>
        </p:txBody>
      </p:sp>
    </p:spTree>
    <p:extLst>
      <p:ext uri="{BB962C8B-B14F-4D97-AF65-F5344CB8AC3E}">
        <p14:creationId xmlns:p14="http://schemas.microsoft.com/office/powerpoint/2010/main" val="183846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4099"/>
    </mc:Choice>
    <mc:Fallback xmlns="">
      <p:transition spd="slow" advTm="34409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4405" y="43544"/>
            <a:ext cx="10456224" cy="737533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/>
              <a:t>Actualité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177" y="959641"/>
            <a:ext cx="11451646" cy="5579271"/>
          </a:xfrm>
        </p:spPr>
        <p:txBody>
          <a:bodyPr>
            <a:noAutofit/>
          </a:bodyPr>
          <a:lstStyle/>
          <a:p>
            <a:pPr marL="228600" lvl="1">
              <a:spcBef>
                <a:spcPts val="1000"/>
              </a:spcBef>
            </a:pPr>
            <a:r>
              <a:rPr lang="fr-FR" sz="2000" b="1" dirty="0"/>
              <a:t>Contentieux avec la Commission européenne</a:t>
            </a:r>
          </a:p>
          <a:p>
            <a:pPr marL="685800" lvl="2">
              <a:spcBef>
                <a:spcPts val="1000"/>
              </a:spcBef>
            </a:pPr>
            <a:r>
              <a:rPr lang="fr-FR" sz="1400" b="1" dirty="0"/>
              <a:t>2015 : position dominante d’EDF </a:t>
            </a:r>
            <a:r>
              <a:rPr lang="fr-FR" sz="1400" dirty="0"/>
              <a:t>(Direction de la Concurrence)</a:t>
            </a:r>
          </a:p>
          <a:p>
            <a:pPr marL="685800" lvl="2">
              <a:spcBef>
                <a:spcPts val="1000"/>
              </a:spcBef>
            </a:pPr>
            <a:r>
              <a:rPr lang="fr-FR" sz="1400" b="1" dirty="0"/>
              <a:t>2019 : Absence de mise en concurrence des concessions </a:t>
            </a:r>
            <a:r>
              <a:rPr lang="fr-FR" sz="1400" dirty="0"/>
              <a:t>(Direction marché intérieur)</a:t>
            </a:r>
          </a:p>
          <a:p>
            <a:pPr marL="228600" lvl="1">
              <a:spcBef>
                <a:spcPts val="1000"/>
              </a:spcBef>
            </a:pPr>
            <a:r>
              <a:rPr lang="fr-FR" sz="2000" b="1" dirty="0"/>
              <a:t>2018 – 2025 : recherche de solutions pour éviter la mise en concurrence</a:t>
            </a:r>
          </a:p>
          <a:p>
            <a:pPr marL="685800" lvl="2">
              <a:spcBef>
                <a:spcPts val="1000"/>
              </a:spcBef>
            </a:pPr>
            <a:r>
              <a:rPr lang="fr-FR" sz="1600" b="1" dirty="0"/>
              <a:t>2018 : Mission parlementaire « Flash » de MN </a:t>
            </a:r>
            <a:r>
              <a:rPr lang="fr-FR" sz="1600" b="1" dirty="0" err="1"/>
              <a:t>Battistel</a:t>
            </a:r>
            <a:r>
              <a:rPr lang="fr-FR" sz="1600" b="1" dirty="0"/>
              <a:t> - </a:t>
            </a:r>
            <a:r>
              <a:rPr lang="fr-FR" sz="1400" b="1" dirty="0"/>
              <a:t>Rapport SUD-Energie </a:t>
            </a:r>
            <a:r>
              <a:rPr lang="fr-FR" sz="1400" dirty="0"/>
              <a:t>« Parole d’</a:t>
            </a:r>
            <a:r>
              <a:rPr lang="fr-FR" sz="1400" dirty="0" err="1"/>
              <a:t>expert.e.s</a:t>
            </a:r>
            <a:r>
              <a:rPr lang="fr-FR" sz="1400" dirty="0"/>
              <a:t> », auditions parlementaires, film</a:t>
            </a:r>
          </a:p>
          <a:p>
            <a:pPr marL="685800" lvl="2">
              <a:spcBef>
                <a:spcPts val="1000"/>
              </a:spcBef>
            </a:pPr>
            <a:r>
              <a:rPr lang="fr-FR" sz="1600" b="1" dirty="0"/>
              <a:t>2019 : Hercule - </a:t>
            </a:r>
            <a:r>
              <a:rPr lang="fr-FR" sz="1400" dirty="0"/>
              <a:t>quasi-régie hydroélectrique et nationalisation du nucléaire contre privatisation des autres activités d’EDF</a:t>
            </a:r>
          </a:p>
          <a:p>
            <a:pPr marL="685800" lvl="2">
              <a:spcBef>
                <a:spcPts val="1000"/>
              </a:spcBef>
            </a:pPr>
            <a:r>
              <a:rPr lang="fr-FR" sz="1600" b="1" dirty="0"/>
              <a:t>2021 : projet de loi sénatorial pour créer une quasi-régie </a:t>
            </a:r>
            <a:r>
              <a:rPr lang="fr-FR" sz="1800" b="1" dirty="0"/>
              <a:t> </a:t>
            </a:r>
            <a:r>
              <a:rPr lang="fr-FR" sz="900" i="1" dirty="0"/>
              <a:t>(Groupe écologiste – solidarité et territoires) - </a:t>
            </a:r>
            <a:r>
              <a:rPr lang="fr-FR" sz="1000" dirty="0"/>
              <a:t>Rejeté par les exploitants et les Fédérations syndicales sauf SUD-Energie. </a:t>
            </a:r>
          </a:p>
          <a:p>
            <a:pPr marL="685800" lvl="2">
              <a:spcBef>
                <a:spcPts val="1000"/>
              </a:spcBef>
            </a:pPr>
            <a:r>
              <a:rPr lang="fr-FR" sz="1600" b="1" dirty="0"/>
              <a:t>2022 : Prolongation pour 18 ans de la concession de la CNR, jusqu’en 2041</a:t>
            </a:r>
          </a:p>
          <a:p>
            <a:pPr marL="685800" lvl="2">
              <a:spcBef>
                <a:spcPts val="1000"/>
              </a:spcBef>
            </a:pPr>
            <a:r>
              <a:rPr lang="fr-FR" sz="1600" b="1" dirty="0"/>
              <a:t>2023 :</a:t>
            </a:r>
            <a:r>
              <a:rPr lang="fr-FR" b="1" dirty="0"/>
              <a:t> </a:t>
            </a:r>
            <a:r>
              <a:rPr lang="fr-FR" sz="1400" b="1" dirty="0"/>
              <a:t>EDF propose un passage en autorisation </a:t>
            </a:r>
            <a:r>
              <a:rPr lang="fr-FR" sz="1400" dirty="0"/>
              <a:t>– soutenu par le gouvernement</a:t>
            </a:r>
            <a:endParaRPr lang="fr-FR" sz="1100" dirty="0"/>
          </a:p>
          <a:p>
            <a:pPr marL="228600" lvl="1">
              <a:spcBef>
                <a:spcPts val="1000"/>
              </a:spcBef>
            </a:pPr>
            <a:r>
              <a:rPr lang="fr-FR" sz="2000" b="1" dirty="0"/>
              <a:t>2025 : Passage en autorisation ?</a:t>
            </a:r>
          </a:p>
          <a:p>
            <a:pPr marL="685800" lvl="2">
              <a:spcBef>
                <a:spcPts val="1000"/>
              </a:spcBef>
            </a:pPr>
            <a:r>
              <a:rPr lang="fr-FR" sz="1400" dirty="0"/>
              <a:t>Mai : Rapport parlementaire </a:t>
            </a:r>
            <a:r>
              <a:rPr lang="fr-FR" sz="1400" dirty="0" err="1"/>
              <a:t>Battistel-Bolo</a:t>
            </a:r>
            <a:r>
              <a:rPr lang="fr-FR" sz="1400" dirty="0"/>
              <a:t> – préconise l’autorisation</a:t>
            </a:r>
          </a:p>
          <a:p>
            <a:pPr marL="685800" lvl="2">
              <a:spcBef>
                <a:spcPts val="1000"/>
              </a:spcBef>
            </a:pPr>
            <a:r>
              <a:rPr lang="fr-FR" sz="1400" dirty="0"/>
              <a:t>Août : annonce d’un accord avec la CE sur l’autorisation, avec mesures compensatoires</a:t>
            </a:r>
          </a:p>
          <a:p>
            <a:pPr marL="685800" lvl="2">
              <a:spcBef>
                <a:spcPts val="1000"/>
              </a:spcBef>
            </a:pPr>
            <a:r>
              <a:rPr lang="fr-FR" sz="1400" dirty="0"/>
              <a:t>Octobre : Rapport sénatorial : id.</a:t>
            </a:r>
          </a:p>
          <a:p>
            <a:pPr marL="685800" lvl="2">
              <a:spcBef>
                <a:spcPts val="1000"/>
              </a:spcBef>
            </a:pPr>
            <a:r>
              <a:rPr lang="fr-FR" sz="1400" dirty="0"/>
              <a:t>Proposition de loi annoncée : dépôt « sous 15 jours » pour examen début décembre ?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fr-FR" sz="1400" dirty="0"/>
          </a:p>
          <a:p>
            <a:pPr marL="685800" lvl="2">
              <a:spcBef>
                <a:spcPts val="1000"/>
              </a:spcBef>
            </a:pPr>
            <a:endParaRPr lang="fr-FR" sz="1400" dirty="0"/>
          </a:p>
          <a:p>
            <a:pPr marL="685800" lvl="2">
              <a:spcBef>
                <a:spcPts val="1000"/>
              </a:spcBef>
            </a:pPr>
            <a:endParaRPr lang="fr-FR" sz="1400" dirty="0"/>
          </a:p>
          <a:p>
            <a:pPr marL="685800" lvl="2">
              <a:spcBef>
                <a:spcPts val="1000"/>
              </a:spcBef>
            </a:pPr>
            <a:endParaRPr lang="fr-FR" sz="1200" dirty="0"/>
          </a:p>
          <a:p>
            <a:pPr marL="0" lvl="1" indent="0">
              <a:lnSpc>
                <a:spcPct val="100000"/>
              </a:lnSpc>
              <a:spcBef>
                <a:spcPts val="1800"/>
              </a:spcBef>
              <a:buNone/>
            </a:pP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2</a:t>
            </a:fld>
            <a:endParaRPr lang="fr-FR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0801E6F8-614C-8C06-AEE0-B992B1482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08/10/2025</a:t>
            </a:r>
          </a:p>
        </p:txBody>
      </p:sp>
    </p:spTree>
    <p:extLst>
      <p:ext uri="{BB962C8B-B14F-4D97-AF65-F5344CB8AC3E}">
        <p14:creationId xmlns:p14="http://schemas.microsoft.com/office/powerpoint/2010/main" val="40160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4099"/>
    </mc:Choice>
    <mc:Fallback xmlns="">
      <p:transition spd="slow" advTm="3440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E580DA-5915-5987-5261-579EDA2AD0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9174" y="6429767"/>
            <a:ext cx="2743200" cy="365125"/>
          </a:xfrm>
        </p:spPr>
        <p:txBody>
          <a:bodyPr/>
          <a:lstStyle/>
          <a:p>
            <a:r>
              <a:rPr lang="fr-FR" dirty="0"/>
              <a:t>08/10/2025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ABCDFF-C481-D162-E241-4C328A9A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3</a:t>
            </a:fld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E21D7F-D784-13B1-1567-3F872A2EDEB6}"/>
              </a:ext>
            </a:extLst>
          </p:cNvPr>
          <p:cNvSpPr/>
          <p:nvPr/>
        </p:nvSpPr>
        <p:spPr>
          <a:xfrm>
            <a:off x="691544" y="722238"/>
            <a:ext cx="4359965" cy="51476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Sortie de la concurrence</a:t>
            </a:r>
          </a:p>
        </p:txBody>
      </p:sp>
      <p:sp>
        <p:nvSpPr>
          <p:cNvPr id="42" name="Flèche : bas 41">
            <a:extLst>
              <a:ext uri="{FF2B5EF4-FFF2-40B4-BE49-F238E27FC236}">
                <a16:creationId xmlns:a16="http://schemas.microsoft.com/office/drawing/2014/main" id="{983CC376-E028-A7F6-2FE6-A5756F12815A}"/>
              </a:ext>
            </a:extLst>
          </p:cNvPr>
          <p:cNvSpPr/>
          <p:nvPr/>
        </p:nvSpPr>
        <p:spPr>
          <a:xfrm>
            <a:off x="2602982" y="1217836"/>
            <a:ext cx="334993" cy="27734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997D89-0645-988D-A422-684FB7E23270}"/>
              </a:ext>
            </a:extLst>
          </p:cNvPr>
          <p:cNvSpPr/>
          <p:nvPr/>
        </p:nvSpPr>
        <p:spPr>
          <a:xfrm>
            <a:off x="6904385" y="756383"/>
            <a:ext cx="4359964" cy="52648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Régime concurrentiel</a:t>
            </a:r>
          </a:p>
        </p:txBody>
      </p:sp>
      <p:sp>
        <p:nvSpPr>
          <p:cNvPr id="43" name="Flèche : bas 42">
            <a:extLst>
              <a:ext uri="{FF2B5EF4-FFF2-40B4-BE49-F238E27FC236}">
                <a16:creationId xmlns:a16="http://schemas.microsoft.com/office/drawing/2014/main" id="{4142DB2C-91EC-F7E8-3644-C1018816120A}"/>
              </a:ext>
            </a:extLst>
          </p:cNvPr>
          <p:cNvSpPr/>
          <p:nvPr/>
        </p:nvSpPr>
        <p:spPr>
          <a:xfrm>
            <a:off x="8518333" y="1247143"/>
            <a:ext cx="334993" cy="27734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Titre 1">
            <a:extLst>
              <a:ext uri="{FF2B5EF4-FFF2-40B4-BE49-F238E27FC236}">
                <a16:creationId xmlns:a16="http://schemas.microsoft.com/office/drawing/2014/main" id="{2EAF1385-2BBF-559B-353A-865C6A72B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14768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</a:rPr>
              <a:t>L’alternative pour l’hydraulique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51EDC0A-7253-D131-314E-88A8B4DA253E}"/>
              </a:ext>
            </a:extLst>
          </p:cNvPr>
          <p:cNvSpPr/>
          <p:nvPr/>
        </p:nvSpPr>
        <p:spPr>
          <a:xfrm>
            <a:off x="706032" y="1476098"/>
            <a:ext cx="4155609" cy="737415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8A3E"/>
              </a:buClr>
            </a:pPr>
            <a:r>
              <a:rPr lang="fr-FR" dirty="0">
                <a:solidFill>
                  <a:schemeClr val="tx1"/>
                </a:solidFill>
              </a:rPr>
              <a:t>L’Etat exploite lui-même les barrages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16493239-802C-1157-140A-C1436797B4A6}"/>
              </a:ext>
            </a:extLst>
          </p:cNvPr>
          <p:cNvSpPr/>
          <p:nvPr/>
        </p:nvSpPr>
        <p:spPr>
          <a:xfrm>
            <a:off x="260542" y="2554375"/>
            <a:ext cx="1792276" cy="737415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8A3E"/>
              </a:buClr>
            </a:pPr>
            <a:r>
              <a:rPr lang="fr-FR" dirty="0">
                <a:solidFill>
                  <a:schemeClr val="tx1"/>
                </a:solidFill>
              </a:rPr>
              <a:t>Directement </a:t>
            </a:r>
          </a:p>
          <a:p>
            <a:pPr algn="ctr">
              <a:buClr>
                <a:srgbClr val="008A3E"/>
              </a:buClr>
            </a:pPr>
            <a:r>
              <a:rPr lang="fr-FR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fr-FR" dirty="0">
                <a:solidFill>
                  <a:schemeClr val="tx1"/>
                </a:solidFill>
              </a:rPr>
              <a:t> Régie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CF631A19-B5CE-811D-0F78-30C3F165844E}"/>
              </a:ext>
            </a:extLst>
          </p:cNvPr>
          <p:cNvSpPr/>
          <p:nvPr/>
        </p:nvSpPr>
        <p:spPr>
          <a:xfrm>
            <a:off x="3188944" y="2584567"/>
            <a:ext cx="1672698" cy="737415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8A3E"/>
              </a:buClr>
            </a:pPr>
            <a:r>
              <a:rPr lang="fr-FR" dirty="0">
                <a:solidFill>
                  <a:schemeClr val="tx1"/>
                </a:solidFill>
              </a:rPr>
              <a:t>Indirectement</a:t>
            </a:r>
          </a:p>
          <a:p>
            <a:pPr algn="ctr">
              <a:buClr>
                <a:srgbClr val="008A3E"/>
              </a:buClr>
            </a:pPr>
            <a:r>
              <a:rPr lang="fr-FR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fr-FR" dirty="0">
                <a:solidFill>
                  <a:schemeClr val="tx1"/>
                </a:solidFill>
              </a:rPr>
              <a:t> Quasi-Régie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749F7FCB-9B23-08DD-2378-5A06044F4763}"/>
              </a:ext>
            </a:extLst>
          </p:cNvPr>
          <p:cNvSpPr/>
          <p:nvPr/>
        </p:nvSpPr>
        <p:spPr>
          <a:xfrm>
            <a:off x="2698615" y="3748577"/>
            <a:ext cx="3075631" cy="737414"/>
          </a:xfrm>
          <a:prstGeom prst="roundRect">
            <a:avLst/>
          </a:prstGeom>
          <a:noFill/>
          <a:ln w="25400"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008A3E"/>
              </a:buClr>
            </a:pPr>
            <a:r>
              <a:rPr lang="fr-FR" sz="1600" u="sng" dirty="0">
                <a:solidFill>
                  <a:schemeClr val="tx1"/>
                </a:solidFill>
              </a:rPr>
              <a:t>  3 conditions :</a:t>
            </a:r>
          </a:p>
          <a:p>
            <a:pPr marL="354013" lvl="1" indent="-263525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chemeClr val="tx1"/>
                </a:solidFill>
              </a:rPr>
              <a:t>Contrôle très strict de l’Etat</a:t>
            </a:r>
          </a:p>
          <a:p>
            <a:pPr marL="354013" lvl="1" indent="-263525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chemeClr val="tx1"/>
                </a:solidFill>
              </a:rPr>
              <a:t>QR dédiée à 80% à l’activité</a:t>
            </a:r>
          </a:p>
          <a:p>
            <a:pPr marL="354013" lvl="1" indent="-263525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chemeClr val="tx1"/>
                </a:solidFill>
              </a:rPr>
              <a:t>Pas de capitaux privés</a:t>
            </a:r>
          </a:p>
          <a:p>
            <a:pPr algn="ctr"/>
            <a:r>
              <a:rPr lang="fr-FR" sz="1200" b="1" i="1" dirty="0">
                <a:solidFill>
                  <a:schemeClr val="tx1"/>
                </a:solidFill>
              </a:rPr>
              <a:t>(Ex : EPIC « Hydro de France »)</a:t>
            </a:r>
            <a:endParaRPr lang="fr-FR" sz="1600" b="1" i="1" dirty="0">
              <a:solidFill>
                <a:schemeClr val="tx1"/>
              </a:solidFill>
            </a:endParaRPr>
          </a:p>
          <a:p>
            <a:pPr marL="285750" indent="-285750">
              <a:buClr>
                <a:srgbClr val="008A3E"/>
              </a:buClr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98B9217B-0FDC-B104-7011-34A3929EFA12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1815687" y="2213513"/>
            <a:ext cx="968150" cy="340862"/>
          </a:xfrm>
          <a:prstGeom prst="straightConnector1">
            <a:avLst/>
          </a:prstGeom>
          <a:ln w="254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7F452EA8-BEFD-8B8C-A272-B6DF91ED1DA9}"/>
              </a:ext>
            </a:extLst>
          </p:cNvPr>
          <p:cNvCxnSpPr>
            <a:cxnSpLocks/>
            <a:stCxn id="3" idx="2"/>
            <a:endCxn id="27" idx="0"/>
          </p:cNvCxnSpPr>
          <p:nvPr/>
        </p:nvCxnSpPr>
        <p:spPr>
          <a:xfrm>
            <a:off x="2783837" y="2213513"/>
            <a:ext cx="1241456" cy="371054"/>
          </a:xfrm>
          <a:prstGeom prst="straightConnector1">
            <a:avLst/>
          </a:prstGeom>
          <a:ln w="254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64A77C26-3F80-DC34-4073-6D702556389B}"/>
              </a:ext>
            </a:extLst>
          </p:cNvPr>
          <p:cNvSpPr/>
          <p:nvPr/>
        </p:nvSpPr>
        <p:spPr>
          <a:xfrm>
            <a:off x="6871179" y="1472808"/>
            <a:ext cx="4155609" cy="737415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8A3E"/>
              </a:buClr>
            </a:pPr>
            <a:r>
              <a:rPr lang="fr-FR" dirty="0">
                <a:solidFill>
                  <a:schemeClr val="tx1"/>
                </a:solidFill>
              </a:rPr>
              <a:t>L’exploitation est confiée à des acteurs privés (ou publics)</a:t>
            </a: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CF724573-8BBC-472C-CEB4-6C0F52515072}"/>
              </a:ext>
            </a:extLst>
          </p:cNvPr>
          <p:cNvSpPr/>
          <p:nvPr/>
        </p:nvSpPr>
        <p:spPr>
          <a:xfrm>
            <a:off x="6871179" y="2679752"/>
            <a:ext cx="1792276" cy="737415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008A3E"/>
              </a:buClr>
            </a:pPr>
            <a:r>
              <a:rPr lang="fr-FR" dirty="0">
                <a:solidFill>
                  <a:schemeClr val="tx1"/>
                </a:solidFill>
              </a:rPr>
              <a:t>Concession</a:t>
            </a:r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C7620C00-E23C-8EFE-50CF-951DE67288EC}"/>
              </a:ext>
            </a:extLst>
          </p:cNvPr>
          <p:cNvSpPr/>
          <p:nvPr/>
        </p:nvSpPr>
        <p:spPr>
          <a:xfrm>
            <a:off x="9354090" y="2663660"/>
            <a:ext cx="1672698" cy="737415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008A3E"/>
              </a:buClr>
            </a:pPr>
            <a:r>
              <a:rPr lang="fr-FR" dirty="0">
                <a:solidFill>
                  <a:schemeClr val="tx1"/>
                </a:solidFill>
              </a:rPr>
              <a:t>Autorisation</a:t>
            </a:r>
          </a:p>
        </p:txBody>
      </p:sp>
      <p:cxnSp>
        <p:nvCxnSpPr>
          <p:cNvPr id="61" name="Connecteur droit avec flèche 60">
            <a:extLst>
              <a:ext uri="{FF2B5EF4-FFF2-40B4-BE49-F238E27FC236}">
                <a16:creationId xmlns:a16="http://schemas.microsoft.com/office/drawing/2014/main" id="{95FCC881-6B13-0C3B-B353-61EFB55262C1}"/>
              </a:ext>
            </a:extLst>
          </p:cNvPr>
          <p:cNvCxnSpPr>
            <a:cxnSpLocks/>
          </p:cNvCxnSpPr>
          <p:nvPr/>
        </p:nvCxnSpPr>
        <p:spPr>
          <a:xfrm flipH="1">
            <a:off x="7597321" y="2220238"/>
            <a:ext cx="921012" cy="421682"/>
          </a:xfrm>
          <a:prstGeom prst="straightConnector1">
            <a:avLst/>
          </a:prstGeom>
          <a:ln w="254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7027F19-CEE7-185B-6280-BD450AF709C9}"/>
              </a:ext>
            </a:extLst>
          </p:cNvPr>
          <p:cNvCxnSpPr>
            <a:cxnSpLocks/>
            <a:stCxn id="57" idx="2"/>
            <a:endCxn id="59" idx="0"/>
          </p:cNvCxnSpPr>
          <p:nvPr/>
        </p:nvCxnSpPr>
        <p:spPr>
          <a:xfrm>
            <a:off x="8948984" y="2210223"/>
            <a:ext cx="1241455" cy="453437"/>
          </a:xfrm>
          <a:prstGeom prst="straightConnector1">
            <a:avLst/>
          </a:prstGeom>
          <a:ln w="254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6" name="Rectangle : coins arrondis 75">
            <a:extLst>
              <a:ext uri="{FF2B5EF4-FFF2-40B4-BE49-F238E27FC236}">
                <a16:creationId xmlns:a16="http://schemas.microsoft.com/office/drawing/2014/main" id="{B17179F4-3353-C050-D962-75A4CA27B210}"/>
              </a:ext>
            </a:extLst>
          </p:cNvPr>
          <p:cNvSpPr/>
          <p:nvPr/>
        </p:nvSpPr>
        <p:spPr>
          <a:xfrm>
            <a:off x="6322876" y="3594284"/>
            <a:ext cx="2626107" cy="916590"/>
          </a:xfrm>
          <a:prstGeom prst="roundRect">
            <a:avLst/>
          </a:prstGeom>
          <a:noFill/>
          <a:ln w="25400"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Propriété publique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Exploitants publics ou privés</a:t>
            </a:r>
          </a:p>
        </p:txBody>
      </p:sp>
      <p:sp>
        <p:nvSpPr>
          <p:cNvPr id="77" name="Rectangle : coins arrondis 76">
            <a:extLst>
              <a:ext uri="{FF2B5EF4-FFF2-40B4-BE49-F238E27FC236}">
                <a16:creationId xmlns:a16="http://schemas.microsoft.com/office/drawing/2014/main" id="{9F5AEFE8-1216-77CA-4242-B89B35DEBA41}"/>
              </a:ext>
            </a:extLst>
          </p:cNvPr>
          <p:cNvSpPr/>
          <p:nvPr/>
        </p:nvSpPr>
        <p:spPr>
          <a:xfrm>
            <a:off x="9054551" y="3701703"/>
            <a:ext cx="2971797" cy="972614"/>
          </a:xfrm>
          <a:prstGeom prst="roundRect">
            <a:avLst/>
          </a:prstGeom>
          <a:noFill/>
          <a:ln w="25400"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Généralement propriété du concessionnaire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Exploitants publics ou privés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FE77BEFD-869A-FC14-556E-AC1056884574}"/>
              </a:ext>
            </a:extLst>
          </p:cNvPr>
          <p:cNvSpPr/>
          <p:nvPr/>
        </p:nvSpPr>
        <p:spPr>
          <a:xfrm>
            <a:off x="725613" y="5302725"/>
            <a:ext cx="4548347" cy="1143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Pas de mise en concurrence de l’exploitation des barrages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EFF418D-041F-95E8-7016-4B45B2300ABA}"/>
              </a:ext>
            </a:extLst>
          </p:cNvPr>
          <p:cNvSpPr/>
          <p:nvPr/>
        </p:nvSpPr>
        <p:spPr>
          <a:xfrm>
            <a:off x="6408862" y="5318307"/>
            <a:ext cx="5291377" cy="11218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Maintien possible des périmètres des exploitants historiques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Mise en concurrence des barrages sauf dérogation / contreparties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A9AFEB5F-B0DF-7A70-F469-116A56CB67DD}"/>
              </a:ext>
            </a:extLst>
          </p:cNvPr>
          <p:cNvSpPr/>
          <p:nvPr/>
        </p:nvSpPr>
        <p:spPr>
          <a:xfrm>
            <a:off x="6322876" y="2584567"/>
            <a:ext cx="2417712" cy="2189582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281E355-9C79-3A2F-011D-23FB3B57C4F3}"/>
              </a:ext>
            </a:extLst>
          </p:cNvPr>
          <p:cNvSpPr txBox="1"/>
          <p:nvPr/>
        </p:nvSpPr>
        <p:spPr>
          <a:xfrm>
            <a:off x="6391815" y="4844695"/>
            <a:ext cx="2545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Situation actuelle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804F1042-B5EB-914E-E76E-19CB9EBCBBA7}"/>
              </a:ext>
            </a:extLst>
          </p:cNvPr>
          <p:cNvSpPr/>
          <p:nvPr/>
        </p:nvSpPr>
        <p:spPr>
          <a:xfrm>
            <a:off x="9095090" y="2544044"/>
            <a:ext cx="2723530" cy="2275743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F0D60BB-44A1-4762-681D-E458326A775E}"/>
              </a:ext>
            </a:extLst>
          </p:cNvPr>
          <p:cNvSpPr txBox="1"/>
          <p:nvPr/>
        </p:nvSpPr>
        <p:spPr>
          <a:xfrm>
            <a:off x="8920576" y="4844695"/>
            <a:ext cx="2898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Solution poussée par EDF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98D5448-7E7E-5B37-4043-09E1CD19403A}"/>
              </a:ext>
            </a:extLst>
          </p:cNvPr>
          <p:cNvSpPr txBox="1"/>
          <p:nvPr/>
        </p:nvSpPr>
        <p:spPr>
          <a:xfrm>
            <a:off x="2495605" y="4819787"/>
            <a:ext cx="3075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8A3E"/>
                </a:solidFill>
              </a:rPr>
              <a:t>Situation préconisée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0DE9E3E5-FD2A-A1F0-86DD-1BA8C1943F11}"/>
              </a:ext>
            </a:extLst>
          </p:cNvPr>
          <p:cNvSpPr/>
          <p:nvPr/>
        </p:nvSpPr>
        <p:spPr>
          <a:xfrm>
            <a:off x="2841702" y="2468758"/>
            <a:ext cx="2417712" cy="2189582"/>
          </a:xfrm>
          <a:prstGeom prst="roundRect">
            <a:avLst/>
          </a:prstGeom>
          <a:noFill/>
          <a:ln w="38100">
            <a:solidFill>
              <a:srgbClr val="008A3E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66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2" grpId="0" animBg="1"/>
      <p:bldP spid="10" grpId="0" animBg="1"/>
      <p:bldP spid="43" grpId="0" animBg="1"/>
      <p:bldP spid="3" grpId="0" animBg="1"/>
      <p:bldP spid="14" grpId="0" animBg="1"/>
      <p:bldP spid="27" grpId="0" animBg="1"/>
      <p:bldP spid="35" grpId="0"/>
      <p:bldP spid="57" grpId="0" animBg="1"/>
      <p:bldP spid="58" grpId="0" animBg="1"/>
      <p:bldP spid="59" grpId="0" animBg="1"/>
      <p:bldP spid="76" grpId="0"/>
      <p:bldP spid="77" grpId="0"/>
      <p:bldP spid="78" grpId="0" animBg="1"/>
      <p:bldP spid="79" grpId="0" animBg="1"/>
      <p:bldP spid="2" grpId="0" animBg="1"/>
      <p:bldP spid="6" grpId="0"/>
      <p:bldP spid="9" grpId="0" animBg="1"/>
      <p:bldP spid="11" grpId="0"/>
      <p:bldP spid="12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204AC44-11F1-9782-57CA-0B98E2D768B0}"/>
              </a:ext>
            </a:extLst>
          </p:cNvPr>
          <p:cNvSpPr/>
          <p:nvPr/>
        </p:nvSpPr>
        <p:spPr>
          <a:xfrm>
            <a:off x="6808412" y="2121279"/>
            <a:ext cx="4887837" cy="120154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E580DA-5915-5987-5261-579EDA2AD0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89054"/>
            <a:ext cx="2743200" cy="365125"/>
          </a:xfrm>
        </p:spPr>
        <p:txBody>
          <a:bodyPr/>
          <a:lstStyle/>
          <a:p>
            <a:r>
              <a:rPr lang="fr-FR" dirty="0"/>
              <a:t>08/10/2025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ABCDFF-C481-D162-E241-4C328A9A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4</a:t>
            </a:fld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E21D7F-D784-13B1-1567-3F872A2EDEB6}"/>
              </a:ext>
            </a:extLst>
          </p:cNvPr>
          <p:cNvSpPr/>
          <p:nvPr/>
        </p:nvSpPr>
        <p:spPr>
          <a:xfrm>
            <a:off x="1651535" y="1367353"/>
            <a:ext cx="4856671" cy="51476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Conforme aux textes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997D89-0645-988D-A422-684FB7E23270}"/>
              </a:ext>
            </a:extLst>
          </p:cNvPr>
          <p:cNvSpPr/>
          <p:nvPr/>
        </p:nvSpPr>
        <p:spPr>
          <a:xfrm>
            <a:off x="6808412" y="1366645"/>
            <a:ext cx="4877058" cy="52648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Contours flous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727A28-AFF3-087D-0C24-F4BD57792B9C}"/>
              </a:ext>
            </a:extLst>
          </p:cNvPr>
          <p:cNvSpPr/>
          <p:nvPr/>
        </p:nvSpPr>
        <p:spPr>
          <a:xfrm>
            <a:off x="1635968" y="2137771"/>
            <a:ext cx="4817133" cy="117770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fr-FR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Flèche : bas 41">
            <a:extLst>
              <a:ext uri="{FF2B5EF4-FFF2-40B4-BE49-F238E27FC236}">
                <a16:creationId xmlns:a16="http://schemas.microsoft.com/office/drawing/2014/main" id="{983CC376-E028-A7F6-2FE6-A5756F12815A}"/>
              </a:ext>
            </a:extLst>
          </p:cNvPr>
          <p:cNvSpPr/>
          <p:nvPr/>
        </p:nvSpPr>
        <p:spPr>
          <a:xfrm>
            <a:off x="3701748" y="1871879"/>
            <a:ext cx="334993" cy="27734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lèche : bas 42">
            <a:extLst>
              <a:ext uri="{FF2B5EF4-FFF2-40B4-BE49-F238E27FC236}">
                <a16:creationId xmlns:a16="http://schemas.microsoft.com/office/drawing/2014/main" id="{4142DB2C-91EC-F7E8-3644-C1018816120A}"/>
              </a:ext>
            </a:extLst>
          </p:cNvPr>
          <p:cNvSpPr/>
          <p:nvPr/>
        </p:nvSpPr>
        <p:spPr>
          <a:xfrm>
            <a:off x="8699635" y="1868280"/>
            <a:ext cx="334993" cy="27734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lèche : bas 43">
            <a:extLst>
              <a:ext uri="{FF2B5EF4-FFF2-40B4-BE49-F238E27FC236}">
                <a16:creationId xmlns:a16="http://schemas.microsoft.com/office/drawing/2014/main" id="{B829008C-32B2-2FF4-3860-AAA90911882D}"/>
              </a:ext>
            </a:extLst>
          </p:cNvPr>
          <p:cNvSpPr/>
          <p:nvPr/>
        </p:nvSpPr>
        <p:spPr>
          <a:xfrm>
            <a:off x="3695626" y="3308770"/>
            <a:ext cx="334993" cy="27734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Flèche : bas 44">
            <a:extLst>
              <a:ext uri="{FF2B5EF4-FFF2-40B4-BE49-F238E27FC236}">
                <a16:creationId xmlns:a16="http://schemas.microsoft.com/office/drawing/2014/main" id="{03AB0F73-C696-DD20-B5EB-B9AEBFEE06AB}"/>
              </a:ext>
            </a:extLst>
          </p:cNvPr>
          <p:cNvSpPr/>
          <p:nvPr/>
        </p:nvSpPr>
        <p:spPr>
          <a:xfrm>
            <a:off x="8696957" y="3308339"/>
            <a:ext cx="334993" cy="27734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58B579A-B85D-A6DA-1DD1-8FEED37BF532}"/>
              </a:ext>
            </a:extLst>
          </p:cNvPr>
          <p:cNvSpPr/>
          <p:nvPr/>
        </p:nvSpPr>
        <p:spPr>
          <a:xfrm>
            <a:off x="1649777" y="694693"/>
            <a:ext cx="4856671" cy="51476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Quasi-régie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262DEE3-0B8A-3E76-9883-CC9338F643A6}"/>
              </a:ext>
            </a:extLst>
          </p:cNvPr>
          <p:cNvSpPr/>
          <p:nvPr/>
        </p:nvSpPr>
        <p:spPr>
          <a:xfrm>
            <a:off x="6552260" y="679523"/>
            <a:ext cx="4856671" cy="51476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Autorisation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0AD3BE16-C496-56AF-279D-29C0BE70924F}"/>
              </a:ext>
            </a:extLst>
          </p:cNvPr>
          <p:cNvSpPr txBox="1"/>
          <p:nvPr/>
        </p:nvSpPr>
        <p:spPr>
          <a:xfrm>
            <a:off x="2062964" y="2671454"/>
            <a:ext cx="41594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Position dominante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Mise en concurrence des concessions</a:t>
            </a:r>
            <a:endParaRPr lang="fr-FR" dirty="0"/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3017A40D-6388-ACB6-0965-DC3DEF57E470}"/>
              </a:ext>
            </a:extLst>
          </p:cNvPr>
          <p:cNvSpPr txBox="1"/>
          <p:nvPr/>
        </p:nvSpPr>
        <p:spPr>
          <a:xfrm>
            <a:off x="6804968" y="2655751"/>
            <a:ext cx="49059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C00000"/>
              </a:buClr>
              <a:buSzPct val="150000"/>
              <a:buFont typeface="Calibri" panose="020F0502020204030204" pitchFamily="34" charset="0"/>
              <a:buChar char="×"/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Position dominante</a:t>
            </a:r>
          </a:p>
          <a:p>
            <a:pPr marL="285750" indent="-285750">
              <a:buClr>
                <a:schemeClr val="accent2"/>
              </a:buClr>
              <a:buSzPct val="150000"/>
              <a:buFont typeface="Calibri" panose="020F0502020204030204" pitchFamily="34" charset="0"/>
              <a:buChar char="?"/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Mise en concurr</a:t>
            </a:r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ence</a:t>
            </a: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des concessions</a:t>
            </a:r>
            <a:endParaRPr lang="fr-FR" dirty="0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AEA67ECD-CD9F-60E5-FFE8-A5B6EA48E4EF}"/>
              </a:ext>
            </a:extLst>
          </p:cNvPr>
          <p:cNvSpPr txBox="1"/>
          <p:nvPr/>
        </p:nvSpPr>
        <p:spPr>
          <a:xfrm>
            <a:off x="1692003" y="2274461"/>
            <a:ext cx="4775734" cy="367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Levée totale des contentieux</a:t>
            </a:r>
            <a:endParaRPr lang="fr-FR" dirty="0"/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193B416D-B0A1-4392-E678-FAFB28FE727D}"/>
              </a:ext>
            </a:extLst>
          </p:cNvPr>
          <p:cNvSpPr txBox="1"/>
          <p:nvPr/>
        </p:nvSpPr>
        <p:spPr>
          <a:xfrm>
            <a:off x="6779003" y="2279685"/>
            <a:ext cx="4775734" cy="367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Levée partielle des contentieux</a:t>
            </a:r>
            <a:endParaRPr lang="fr-FR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E0EBF01-1E39-B0C9-36EF-98DDE0270743}"/>
              </a:ext>
            </a:extLst>
          </p:cNvPr>
          <p:cNvSpPr/>
          <p:nvPr/>
        </p:nvSpPr>
        <p:spPr>
          <a:xfrm>
            <a:off x="6780303" y="3559790"/>
            <a:ext cx="4887837" cy="111353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119B27A-666F-58E5-FD47-DD6CDD606ADB}"/>
              </a:ext>
            </a:extLst>
          </p:cNvPr>
          <p:cNvSpPr/>
          <p:nvPr/>
        </p:nvSpPr>
        <p:spPr>
          <a:xfrm>
            <a:off x="1607859" y="3576282"/>
            <a:ext cx="4817133" cy="109144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fr-FR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6" name="Flèche : bas 55">
            <a:extLst>
              <a:ext uri="{FF2B5EF4-FFF2-40B4-BE49-F238E27FC236}">
                <a16:creationId xmlns:a16="http://schemas.microsoft.com/office/drawing/2014/main" id="{82436E99-6606-B474-FFE6-097689E3B2B0}"/>
              </a:ext>
            </a:extLst>
          </p:cNvPr>
          <p:cNvSpPr/>
          <p:nvPr/>
        </p:nvSpPr>
        <p:spPr>
          <a:xfrm>
            <a:off x="3609269" y="4668154"/>
            <a:ext cx="334993" cy="27734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Flèche : bas 56">
            <a:extLst>
              <a:ext uri="{FF2B5EF4-FFF2-40B4-BE49-F238E27FC236}">
                <a16:creationId xmlns:a16="http://schemas.microsoft.com/office/drawing/2014/main" id="{D9F32763-8732-2BF2-748B-089B038BA279}"/>
              </a:ext>
            </a:extLst>
          </p:cNvPr>
          <p:cNvSpPr/>
          <p:nvPr/>
        </p:nvSpPr>
        <p:spPr>
          <a:xfrm>
            <a:off x="8610600" y="4667723"/>
            <a:ext cx="334993" cy="27734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AA97E250-6C39-D0A1-0700-74059FAF1000}"/>
              </a:ext>
            </a:extLst>
          </p:cNvPr>
          <p:cNvSpPr txBox="1"/>
          <p:nvPr/>
        </p:nvSpPr>
        <p:spPr>
          <a:xfrm>
            <a:off x="1687953" y="3689075"/>
            <a:ext cx="47757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Pas de négociation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Pas de mécanisme compensatoire</a:t>
            </a:r>
            <a:endParaRPr lang="fr-FR" dirty="0"/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9A7644BF-C01A-4F2B-D0C2-344B917E001A}"/>
              </a:ext>
            </a:extLst>
          </p:cNvPr>
          <p:cNvSpPr txBox="1"/>
          <p:nvPr/>
        </p:nvSpPr>
        <p:spPr>
          <a:xfrm>
            <a:off x="6479065" y="3665037"/>
            <a:ext cx="507567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Négociations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Mécanismes compensatoires (cf. </a:t>
            </a:r>
            <a:r>
              <a:rPr lang="fr-FR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Arenh</a:t>
            </a:r>
            <a:r>
              <a:rPr lang="fr-FR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Risques de requalification </a:t>
            </a:r>
            <a:endParaRPr lang="fr-FR" dirty="0"/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4934DB61-16CA-05AB-3127-F7AB061227B7}"/>
              </a:ext>
            </a:extLst>
          </p:cNvPr>
          <p:cNvSpPr/>
          <p:nvPr/>
        </p:nvSpPr>
        <p:spPr>
          <a:xfrm>
            <a:off x="1574446" y="4945065"/>
            <a:ext cx="4850546" cy="12182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Rapidement accessible</a:t>
            </a:r>
          </a:p>
          <a:p>
            <a:pPr algn="ctr"/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Claire, Robuste, Sans risque</a:t>
            </a:r>
          </a:p>
          <a:p>
            <a:pPr algn="ctr"/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Pérenne</a:t>
            </a:r>
          </a:p>
        </p:txBody>
      </p:sp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73904D20-B1A4-3F35-C016-83862E99D100}"/>
              </a:ext>
            </a:extLst>
          </p:cNvPr>
          <p:cNvSpPr/>
          <p:nvPr/>
        </p:nvSpPr>
        <p:spPr>
          <a:xfrm>
            <a:off x="6771016" y="4931035"/>
            <a:ext cx="4897123" cy="121824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2">
                    <a:lumMod val="50000"/>
                  </a:schemeClr>
                </a:solidFill>
              </a:rPr>
              <a:t>Complexe et longue à négocier</a:t>
            </a:r>
          </a:p>
          <a:p>
            <a:pPr algn="ctr"/>
            <a:r>
              <a:rPr lang="fr-FR" b="1" dirty="0">
                <a:solidFill>
                  <a:schemeClr val="accent2">
                    <a:lumMod val="50000"/>
                  </a:schemeClr>
                </a:solidFill>
              </a:rPr>
              <a:t>Floue, aux conséquences incertaines</a:t>
            </a:r>
          </a:p>
          <a:p>
            <a:pPr algn="ctr"/>
            <a:r>
              <a:rPr lang="fr-FR" b="1" dirty="0">
                <a:solidFill>
                  <a:schemeClr val="accent2">
                    <a:lumMod val="50000"/>
                  </a:schemeClr>
                </a:solidFill>
              </a:rPr>
              <a:t>Instable : forts risques de contentieux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642E2F14-D371-2621-96C2-CB50C0D6F212}"/>
              </a:ext>
            </a:extLst>
          </p:cNvPr>
          <p:cNvSpPr txBox="1"/>
          <p:nvPr/>
        </p:nvSpPr>
        <p:spPr>
          <a:xfrm>
            <a:off x="202025" y="5316419"/>
            <a:ext cx="1485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Solution</a:t>
            </a:r>
            <a:endParaRPr lang="fr-FR" b="1" dirty="0"/>
          </a:p>
        </p:txBody>
      </p:sp>
      <p:sp>
        <p:nvSpPr>
          <p:cNvPr id="69" name="Titre 1">
            <a:extLst>
              <a:ext uri="{FF2B5EF4-FFF2-40B4-BE49-F238E27FC236}">
                <a16:creationId xmlns:a16="http://schemas.microsoft.com/office/drawing/2014/main" id="{23902952-BE01-1B3A-9B6A-F8F2F241E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14768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Conséquences juridiques</a:t>
            </a:r>
          </a:p>
        </p:txBody>
      </p:sp>
    </p:spTree>
    <p:extLst>
      <p:ext uri="{BB962C8B-B14F-4D97-AF65-F5344CB8AC3E}">
        <p14:creationId xmlns:p14="http://schemas.microsoft.com/office/powerpoint/2010/main" val="284888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 animBg="1"/>
      <p:bldP spid="10" grpId="0" animBg="1"/>
      <p:bldP spid="11" grpId="0" animBg="1"/>
      <p:bldP spid="42" grpId="0" animBg="1"/>
      <p:bldP spid="43" grpId="0" animBg="1"/>
      <p:bldP spid="44" grpId="0" animBg="1"/>
      <p:bldP spid="45" grpId="0" animBg="1"/>
      <p:bldP spid="46" grpId="0"/>
      <p:bldP spid="47" grpId="0"/>
      <p:bldP spid="49" grpId="0"/>
      <p:bldP spid="50" grpId="0"/>
      <p:bldP spid="52" grpId="0"/>
      <p:bldP spid="53" grpId="0"/>
      <p:bldP spid="54" grpId="0" animBg="1"/>
      <p:bldP spid="55" grpId="0" animBg="1"/>
      <p:bldP spid="56" grpId="0" animBg="1"/>
      <p:bldP spid="57" grpId="0" animBg="1"/>
      <p:bldP spid="60" grpId="0"/>
      <p:bldP spid="62" grpId="0"/>
      <p:bldP spid="63" grpId="0" animBg="1"/>
      <p:bldP spid="64" grpId="0" animBg="1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E580DA-5915-5987-5261-579EDA2AD0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9580" y="6417782"/>
            <a:ext cx="2743200" cy="365125"/>
          </a:xfrm>
        </p:spPr>
        <p:txBody>
          <a:bodyPr/>
          <a:lstStyle/>
          <a:p>
            <a:r>
              <a:rPr lang="fr-FR" dirty="0"/>
              <a:t>08/10/2025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ABCDFF-C481-D162-E241-4C328A9A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5</a:t>
            </a:fld>
            <a:endParaRPr lang="fr-FR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14669F04-7015-B930-8282-D3BA42805017}"/>
              </a:ext>
            </a:extLst>
          </p:cNvPr>
          <p:cNvGrpSpPr/>
          <p:nvPr/>
        </p:nvGrpSpPr>
        <p:grpSpPr>
          <a:xfrm>
            <a:off x="163849" y="3879192"/>
            <a:ext cx="11513254" cy="1014738"/>
            <a:chOff x="163849" y="3879192"/>
            <a:chExt cx="11513254" cy="1014738"/>
          </a:xfrm>
        </p:grpSpPr>
        <p:sp>
          <p:nvSpPr>
            <p:cNvPr id="34" name="Rectangle : coins arrondis 33">
              <a:extLst>
                <a:ext uri="{FF2B5EF4-FFF2-40B4-BE49-F238E27FC236}">
                  <a16:creationId xmlns:a16="http://schemas.microsoft.com/office/drawing/2014/main" id="{795A8CB3-2CFC-F1E9-02F3-742F78AF2CAD}"/>
                </a:ext>
              </a:extLst>
            </p:cNvPr>
            <p:cNvSpPr/>
            <p:nvPr/>
          </p:nvSpPr>
          <p:spPr>
            <a:xfrm>
              <a:off x="1669381" y="3879192"/>
              <a:ext cx="4783720" cy="101473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Rectangle : coins arrondis 35">
              <a:extLst>
                <a:ext uri="{FF2B5EF4-FFF2-40B4-BE49-F238E27FC236}">
                  <a16:creationId xmlns:a16="http://schemas.microsoft.com/office/drawing/2014/main" id="{9FF61B27-208D-FA37-A29A-5F0F3F8C3147}"/>
                </a:ext>
              </a:extLst>
            </p:cNvPr>
            <p:cNvSpPr/>
            <p:nvPr/>
          </p:nvSpPr>
          <p:spPr>
            <a:xfrm>
              <a:off x="6808412" y="3880450"/>
              <a:ext cx="4868691" cy="101103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1B9D8A66-71C0-55AB-E525-4E0C6D0DE582}"/>
                </a:ext>
              </a:extLst>
            </p:cNvPr>
            <p:cNvSpPr txBox="1"/>
            <p:nvPr/>
          </p:nvSpPr>
          <p:spPr>
            <a:xfrm>
              <a:off x="1988014" y="4081503"/>
              <a:ext cx="51974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Coût du capital</a:t>
              </a:r>
              <a:r>
                <a:rPr lang="fr-FR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</a:t>
              </a:r>
              <a:r>
                <a:rPr lang="fr-FR" sz="1800" b="1" dirty="0">
                  <a:ln w="0"/>
                  <a:solidFill>
                    <a:srgbClr val="00B05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- -</a:t>
              </a:r>
              <a:endParaRPr lang="fr-FR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Déclenchement facilité</a:t>
              </a:r>
              <a:endParaRPr lang="fr-FR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4D6ADDB1-BA58-780A-230B-03455BA691A2}"/>
                </a:ext>
              </a:extLst>
            </p:cNvPr>
            <p:cNvSpPr txBox="1"/>
            <p:nvPr/>
          </p:nvSpPr>
          <p:spPr>
            <a:xfrm>
              <a:off x="7033723" y="3918072"/>
              <a:ext cx="423697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Coût du capital</a:t>
              </a:r>
              <a:r>
                <a:rPr lang="fr-FR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</a:t>
              </a:r>
              <a:r>
                <a:rPr lang="fr-FR" sz="1800" b="1" dirty="0">
                  <a:ln w="0"/>
                  <a:solidFill>
                    <a:srgbClr val="C0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++</a:t>
              </a:r>
              <a:endParaRPr lang="fr-FR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Modèle économique introuvable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Difficulté à investir</a:t>
              </a:r>
              <a:endParaRPr lang="fr-FR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A9B637C9-29A9-CF63-C3B0-1164D4AB484D}"/>
                </a:ext>
              </a:extLst>
            </p:cNvPr>
            <p:cNvSpPr txBox="1"/>
            <p:nvPr/>
          </p:nvSpPr>
          <p:spPr>
            <a:xfrm>
              <a:off x="163849" y="4340685"/>
              <a:ext cx="14859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>
                  <a:solidFill>
                    <a:schemeClr val="accent1">
                      <a:lumMod val="50000"/>
                    </a:schemeClr>
                  </a:solidFill>
                </a:rPr>
                <a:t>Investisseu</a:t>
              </a:r>
              <a:r>
                <a:rPr lang="fr-FR" b="1" dirty="0">
                  <a:solidFill>
                    <a:schemeClr val="accent1">
                      <a:lumMod val="50000"/>
                    </a:schemeClr>
                  </a:solidFill>
                </a:rPr>
                <a:t>r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3F201673-BA31-C5BF-1424-7C87D154472F}"/>
              </a:ext>
            </a:extLst>
          </p:cNvPr>
          <p:cNvGrpSpPr/>
          <p:nvPr/>
        </p:nvGrpSpPr>
        <p:grpSpPr>
          <a:xfrm>
            <a:off x="141637" y="5017378"/>
            <a:ext cx="12076892" cy="682621"/>
            <a:chOff x="141637" y="5017378"/>
            <a:chExt cx="12076892" cy="682621"/>
          </a:xfrm>
        </p:grpSpPr>
        <p:sp>
          <p:nvSpPr>
            <p:cNvPr id="37" name="Rectangle : coins arrondis 36">
              <a:extLst>
                <a:ext uri="{FF2B5EF4-FFF2-40B4-BE49-F238E27FC236}">
                  <a16:creationId xmlns:a16="http://schemas.microsoft.com/office/drawing/2014/main" id="{F901904B-3713-2A54-B006-1912559E8888}"/>
                </a:ext>
              </a:extLst>
            </p:cNvPr>
            <p:cNvSpPr/>
            <p:nvPr/>
          </p:nvSpPr>
          <p:spPr>
            <a:xfrm>
              <a:off x="1677367" y="5051514"/>
              <a:ext cx="4783720" cy="646331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Rectangle : coins arrondis 37">
              <a:extLst>
                <a:ext uri="{FF2B5EF4-FFF2-40B4-BE49-F238E27FC236}">
                  <a16:creationId xmlns:a16="http://schemas.microsoft.com/office/drawing/2014/main" id="{930BE76F-BE44-7FEA-2426-3D75334F2960}"/>
                </a:ext>
              </a:extLst>
            </p:cNvPr>
            <p:cNvSpPr/>
            <p:nvPr/>
          </p:nvSpPr>
          <p:spPr>
            <a:xfrm>
              <a:off x="6816540" y="5017378"/>
              <a:ext cx="4860563" cy="646331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A34C2E10-6FA3-6DB0-D35A-09AEB5399835}"/>
                </a:ext>
              </a:extLst>
            </p:cNvPr>
            <p:cNvSpPr txBox="1"/>
            <p:nvPr/>
          </p:nvSpPr>
          <p:spPr>
            <a:xfrm>
              <a:off x="1996001" y="5125038"/>
              <a:ext cx="410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b="1" dirty="0">
                  <a:ln w="0"/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Facture hydro basse, stable, équitable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DC760A45-16C7-FD1E-49DD-18A544B44975}"/>
                </a:ext>
              </a:extLst>
            </p:cNvPr>
            <p:cNvSpPr txBox="1"/>
            <p:nvPr/>
          </p:nvSpPr>
          <p:spPr>
            <a:xfrm>
              <a:off x="7021116" y="5053668"/>
              <a:ext cx="51974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b="1" dirty="0">
                  <a:ln w="0"/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Facture hydro indexée sur prix de marché </a:t>
              </a:r>
              <a:br>
                <a:rPr lang="fr-FR" b="1" dirty="0">
                  <a:ln w="0"/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</a:br>
              <a:r>
                <a:rPr lang="fr-FR" b="1" dirty="0">
                  <a:ln w="0"/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sym typeface="Wingdings" panose="05000000000000000000" pitchFamily="2" charset="2"/>
                </a:rPr>
                <a:t> </a:t>
              </a:r>
              <a:r>
                <a:rPr lang="fr-FR" dirty="0">
                  <a:ln w="0"/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Incontrôlable, injuste</a:t>
              </a: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1EA145E5-0548-27EC-8D77-21BBE446A32B}"/>
                </a:ext>
              </a:extLst>
            </p:cNvPr>
            <p:cNvSpPr txBox="1"/>
            <p:nvPr/>
          </p:nvSpPr>
          <p:spPr>
            <a:xfrm>
              <a:off x="141637" y="5168308"/>
              <a:ext cx="14264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>
                  <a:solidFill>
                    <a:schemeClr val="accent6">
                      <a:lumMod val="75000"/>
                    </a:schemeClr>
                  </a:solidFill>
                </a:rPr>
                <a:t>Usager</a:t>
              </a:r>
              <a:endParaRPr lang="fr-FR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F7440B3C-1908-DF29-3161-A5150C45C5B5}"/>
              </a:ext>
            </a:extLst>
          </p:cNvPr>
          <p:cNvGrpSpPr/>
          <p:nvPr/>
        </p:nvGrpSpPr>
        <p:grpSpPr>
          <a:xfrm>
            <a:off x="1651535" y="1367353"/>
            <a:ext cx="4856671" cy="781868"/>
            <a:chOff x="1651535" y="1367353"/>
            <a:chExt cx="4856671" cy="78186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2E21D7F-D784-13B1-1567-3F872A2EDEB6}"/>
                </a:ext>
              </a:extLst>
            </p:cNvPr>
            <p:cNvSpPr/>
            <p:nvPr/>
          </p:nvSpPr>
          <p:spPr>
            <a:xfrm>
              <a:off x="1651535" y="1367353"/>
              <a:ext cx="4856671" cy="51476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Monopole Public</a:t>
              </a:r>
            </a:p>
          </p:txBody>
        </p:sp>
        <p:sp>
          <p:nvSpPr>
            <p:cNvPr id="42" name="Flèche : bas 41">
              <a:extLst>
                <a:ext uri="{FF2B5EF4-FFF2-40B4-BE49-F238E27FC236}">
                  <a16:creationId xmlns:a16="http://schemas.microsoft.com/office/drawing/2014/main" id="{983CC376-E028-A7F6-2FE6-A5756F12815A}"/>
                </a:ext>
              </a:extLst>
            </p:cNvPr>
            <p:cNvSpPr/>
            <p:nvPr/>
          </p:nvSpPr>
          <p:spPr>
            <a:xfrm>
              <a:off x="3701748" y="1871879"/>
              <a:ext cx="334993" cy="277342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81624E7D-FCC8-EAF1-D57C-703B60A67802}"/>
              </a:ext>
            </a:extLst>
          </p:cNvPr>
          <p:cNvGrpSpPr/>
          <p:nvPr/>
        </p:nvGrpSpPr>
        <p:grpSpPr>
          <a:xfrm>
            <a:off x="6808412" y="1366645"/>
            <a:ext cx="4877058" cy="778977"/>
            <a:chOff x="6808412" y="1366645"/>
            <a:chExt cx="4877058" cy="77897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F997D89-0645-988D-A422-684FB7E23270}"/>
                </a:ext>
              </a:extLst>
            </p:cNvPr>
            <p:cNvSpPr/>
            <p:nvPr/>
          </p:nvSpPr>
          <p:spPr>
            <a:xfrm>
              <a:off x="6808412" y="1366645"/>
              <a:ext cx="4877058" cy="5264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Régime concurrentiel</a:t>
              </a:r>
            </a:p>
          </p:txBody>
        </p:sp>
        <p:sp>
          <p:nvSpPr>
            <p:cNvPr id="43" name="Flèche : bas 42">
              <a:extLst>
                <a:ext uri="{FF2B5EF4-FFF2-40B4-BE49-F238E27FC236}">
                  <a16:creationId xmlns:a16="http://schemas.microsoft.com/office/drawing/2014/main" id="{4142DB2C-91EC-F7E8-3644-C1018816120A}"/>
                </a:ext>
              </a:extLst>
            </p:cNvPr>
            <p:cNvSpPr/>
            <p:nvPr/>
          </p:nvSpPr>
          <p:spPr>
            <a:xfrm>
              <a:off x="8699635" y="1868280"/>
              <a:ext cx="334993" cy="277342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418C1BD7-71A2-A560-DF8E-EE0F93E9AC41}"/>
              </a:ext>
            </a:extLst>
          </p:cNvPr>
          <p:cNvGrpSpPr/>
          <p:nvPr/>
        </p:nvGrpSpPr>
        <p:grpSpPr>
          <a:xfrm>
            <a:off x="1635968" y="2121279"/>
            <a:ext cx="10478866" cy="1741751"/>
            <a:chOff x="1635968" y="2121279"/>
            <a:chExt cx="10478866" cy="174175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0727A28-AFF3-087D-0C24-F4BD57792B9C}"/>
                </a:ext>
              </a:extLst>
            </p:cNvPr>
            <p:cNvSpPr/>
            <p:nvPr/>
          </p:nvSpPr>
          <p:spPr>
            <a:xfrm>
              <a:off x="1635968" y="2137846"/>
              <a:ext cx="4817133" cy="145936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21FD65BB-7F6A-3301-046F-EA09D67BFC3D}"/>
                </a:ext>
              </a:extLst>
            </p:cNvPr>
            <p:cNvSpPr txBox="1"/>
            <p:nvPr/>
          </p:nvSpPr>
          <p:spPr>
            <a:xfrm>
              <a:off x="1682153" y="2222533"/>
              <a:ext cx="44138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ctr">
                <a:buFont typeface="Wingdings" panose="05000000000000000000" pitchFamily="2" charset="2"/>
                <a:buChar char="§"/>
              </a:pPr>
              <a:r>
                <a:rPr lang="fr-FR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Tarif Réglementé </a:t>
              </a:r>
              <a:r>
                <a:rPr lang="fr-FR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basé sur les coûts (bas)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92F6667F-6432-0910-0DC3-D9DBCC7C4E22}"/>
                </a:ext>
              </a:extLst>
            </p:cNvPr>
            <p:cNvSpPr txBox="1"/>
            <p:nvPr/>
          </p:nvSpPr>
          <p:spPr>
            <a:xfrm>
              <a:off x="1661967" y="2451791"/>
              <a:ext cx="39199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/>
              <a:r>
                <a:rPr lang="fr-FR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sym typeface="Wingdings" panose="05000000000000000000" pitchFamily="2" charset="2"/>
                </a:rPr>
                <a:t> </a:t>
              </a:r>
              <a:r>
                <a:rPr lang="fr-FR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Risque financier </a:t>
              </a:r>
              <a:r>
                <a:rPr lang="fr-FR" sz="2400" b="1" dirty="0">
                  <a:ln w="0"/>
                  <a:solidFill>
                    <a:srgbClr val="00B05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- -</a:t>
              </a:r>
            </a:p>
          </p:txBody>
        </p:sp>
        <p:sp>
          <p:nvSpPr>
            <p:cNvPr id="44" name="Flèche : bas 43">
              <a:extLst>
                <a:ext uri="{FF2B5EF4-FFF2-40B4-BE49-F238E27FC236}">
                  <a16:creationId xmlns:a16="http://schemas.microsoft.com/office/drawing/2014/main" id="{B829008C-32B2-2FF4-3860-AAA90911882D}"/>
                </a:ext>
              </a:extLst>
            </p:cNvPr>
            <p:cNvSpPr/>
            <p:nvPr/>
          </p:nvSpPr>
          <p:spPr>
            <a:xfrm>
              <a:off x="3698304" y="3585688"/>
              <a:ext cx="334993" cy="277342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349A0276-18B2-625F-DB55-05C6CBA11095}"/>
                </a:ext>
              </a:extLst>
            </p:cNvPr>
            <p:cNvSpPr txBox="1"/>
            <p:nvPr/>
          </p:nvSpPr>
          <p:spPr>
            <a:xfrm>
              <a:off x="2017145" y="2920352"/>
              <a:ext cx="4638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Revenus hydro intégralement réinvestis</a:t>
              </a:r>
              <a:endPara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grpSp>
          <p:nvGrpSpPr>
            <p:cNvPr id="18" name="Groupe 17">
              <a:extLst>
                <a:ext uri="{FF2B5EF4-FFF2-40B4-BE49-F238E27FC236}">
                  <a16:creationId xmlns:a16="http://schemas.microsoft.com/office/drawing/2014/main" id="{2873C0DD-AAAA-4264-AF5A-41EB760AF208}"/>
                </a:ext>
              </a:extLst>
            </p:cNvPr>
            <p:cNvGrpSpPr/>
            <p:nvPr/>
          </p:nvGrpSpPr>
          <p:grpSpPr>
            <a:xfrm>
              <a:off x="6808412" y="2121279"/>
              <a:ext cx="5306422" cy="1741320"/>
              <a:chOff x="6808412" y="2121279"/>
              <a:chExt cx="5306422" cy="1741320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204AC44-11F1-9782-57CA-0B98E2D768B0}"/>
                  </a:ext>
                </a:extLst>
              </p:cNvPr>
              <p:cNvSpPr/>
              <p:nvPr/>
            </p:nvSpPr>
            <p:spPr>
              <a:xfrm>
                <a:off x="6808412" y="2121279"/>
                <a:ext cx="4887837" cy="148891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F9F14970-8B4B-56D2-0DE9-9FE659F6E262}"/>
                  </a:ext>
                </a:extLst>
              </p:cNvPr>
              <p:cNvSpPr txBox="1"/>
              <p:nvPr/>
            </p:nvSpPr>
            <p:spPr>
              <a:xfrm>
                <a:off x="7124811" y="2222533"/>
                <a:ext cx="4838185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fr-FR" b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Prix de marché </a:t>
                </a:r>
                <a:r>
                  <a:rPr lang="fr-FR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+ produits financiers risqués</a:t>
                </a:r>
              </a:p>
              <a:p>
                <a:pPr algn="ctr"/>
                <a:endParaRPr lang="fr-FR" sz="16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sp>
            <p:nvSpPr>
              <p:cNvPr id="19" name="ZoneTexte 18">
                <a:extLst>
                  <a:ext uri="{FF2B5EF4-FFF2-40B4-BE49-F238E27FC236}">
                    <a16:creationId xmlns:a16="http://schemas.microsoft.com/office/drawing/2014/main" id="{9C11FB21-9C08-63C3-95E1-6D69F15547F0}"/>
                  </a:ext>
                </a:extLst>
              </p:cNvPr>
              <p:cNvSpPr txBox="1"/>
              <p:nvPr/>
            </p:nvSpPr>
            <p:spPr>
              <a:xfrm>
                <a:off x="7124811" y="2451791"/>
                <a:ext cx="36374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1"/>
                <a:r>
                  <a:rPr lang="fr-FR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sym typeface="Wingdings" panose="05000000000000000000" pitchFamily="2" charset="2"/>
                  </a:rPr>
                  <a:t> </a:t>
                </a:r>
                <a:r>
                  <a:rPr lang="fr-FR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Risque financier </a:t>
                </a:r>
                <a:r>
                  <a:rPr lang="fr-FR" sz="2400" b="1" dirty="0">
                    <a:ln w="0"/>
                    <a:solidFill>
                      <a:srgbClr val="C0000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++</a:t>
                </a:r>
              </a:p>
            </p:txBody>
          </p:sp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FF5E1315-9FAF-EA6E-0FDD-AD21A2ADE749}"/>
                  </a:ext>
                </a:extLst>
              </p:cNvPr>
              <p:cNvSpPr txBox="1"/>
              <p:nvPr/>
            </p:nvSpPr>
            <p:spPr>
              <a:xfrm>
                <a:off x="7124812" y="2920352"/>
                <a:ext cx="499002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fr-FR" b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Détournements possibles </a:t>
                </a:r>
              </a:p>
              <a:p>
                <a:pPr lvl="1"/>
                <a:r>
                  <a:rPr lang="fr-FR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(rente privée / autres activités)</a:t>
                </a:r>
                <a:endParaRPr lang="fr-FR" sz="2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sp>
            <p:nvSpPr>
              <p:cNvPr id="45" name="Flèche : bas 44">
                <a:extLst>
                  <a:ext uri="{FF2B5EF4-FFF2-40B4-BE49-F238E27FC236}">
                    <a16:creationId xmlns:a16="http://schemas.microsoft.com/office/drawing/2014/main" id="{03AB0F73-C696-DD20-B5EB-B9AEBFEE06AB}"/>
                  </a:ext>
                </a:extLst>
              </p:cNvPr>
              <p:cNvSpPr/>
              <p:nvPr/>
            </p:nvSpPr>
            <p:spPr>
              <a:xfrm>
                <a:off x="8699635" y="3585257"/>
                <a:ext cx="334993" cy="277342"/>
              </a:xfrm>
              <a:prstGeom prst="downArrow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758B579A-B85D-A6DA-1DD1-8FEED37BF532}"/>
              </a:ext>
            </a:extLst>
          </p:cNvPr>
          <p:cNvSpPr/>
          <p:nvPr/>
        </p:nvSpPr>
        <p:spPr>
          <a:xfrm>
            <a:off x="1649777" y="694693"/>
            <a:ext cx="4856671" cy="51476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Quasi-régie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262DEE3-0B8A-3E76-9883-CC9338F643A6}"/>
              </a:ext>
            </a:extLst>
          </p:cNvPr>
          <p:cNvSpPr/>
          <p:nvPr/>
        </p:nvSpPr>
        <p:spPr>
          <a:xfrm>
            <a:off x="6552260" y="679523"/>
            <a:ext cx="4856671" cy="51476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Autorisation</a:t>
            </a:r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C5A19E85-E18E-E27C-E5B9-92E38278007C}"/>
              </a:ext>
            </a:extLst>
          </p:cNvPr>
          <p:cNvGrpSpPr/>
          <p:nvPr/>
        </p:nvGrpSpPr>
        <p:grpSpPr>
          <a:xfrm>
            <a:off x="72789" y="5831302"/>
            <a:ext cx="11604314" cy="528492"/>
            <a:chOff x="72789" y="5831302"/>
            <a:chExt cx="11604314" cy="528492"/>
          </a:xfrm>
        </p:grpSpPr>
        <p:sp>
          <p:nvSpPr>
            <p:cNvPr id="39" name="Rectangle : coins arrondis 38">
              <a:extLst>
                <a:ext uri="{FF2B5EF4-FFF2-40B4-BE49-F238E27FC236}">
                  <a16:creationId xmlns:a16="http://schemas.microsoft.com/office/drawing/2014/main" id="{E42BF264-FBF7-28B1-4C19-379A01031FFD}"/>
                </a:ext>
              </a:extLst>
            </p:cNvPr>
            <p:cNvSpPr/>
            <p:nvPr/>
          </p:nvSpPr>
          <p:spPr>
            <a:xfrm>
              <a:off x="1669382" y="5865438"/>
              <a:ext cx="4783720" cy="494356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40" name="Rectangle : coins arrondis 39">
              <a:extLst>
                <a:ext uri="{FF2B5EF4-FFF2-40B4-BE49-F238E27FC236}">
                  <a16:creationId xmlns:a16="http://schemas.microsoft.com/office/drawing/2014/main" id="{F12D0211-1746-18FF-B821-07A4039A7E1D}"/>
                </a:ext>
              </a:extLst>
            </p:cNvPr>
            <p:cNvSpPr/>
            <p:nvPr/>
          </p:nvSpPr>
          <p:spPr>
            <a:xfrm>
              <a:off x="6808412" y="5831302"/>
              <a:ext cx="4868691" cy="487796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A27F3302-357F-805F-085F-3B1FC2ED5E60}"/>
                </a:ext>
              </a:extLst>
            </p:cNvPr>
            <p:cNvSpPr txBox="1"/>
            <p:nvPr/>
          </p:nvSpPr>
          <p:spPr>
            <a:xfrm>
              <a:off x="1971839" y="5858185"/>
              <a:ext cx="41241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b="1" dirty="0">
                  <a:ln w="0"/>
                  <a:solidFill>
                    <a:schemeClr val="accent4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Non sollicité a </a:t>
              </a:r>
              <a:r>
                <a:rPr lang="fr-FR" b="1" dirty="0" err="1">
                  <a:ln w="0"/>
                  <a:solidFill>
                    <a:schemeClr val="accent4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prioi</a:t>
              </a:r>
              <a:endParaRPr lang="fr-FR" b="1" dirty="0">
                <a:ln w="0"/>
                <a:solidFill>
                  <a:schemeClr val="accent4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13433095-6BA9-2966-8268-EEDF3B56395F}"/>
                </a:ext>
              </a:extLst>
            </p:cNvPr>
            <p:cNvSpPr txBox="1"/>
            <p:nvPr/>
          </p:nvSpPr>
          <p:spPr>
            <a:xfrm>
              <a:off x="7033723" y="5890534"/>
              <a:ext cx="33318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b="1" dirty="0">
                  <a:ln w="0"/>
                  <a:solidFill>
                    <a:schemeClr val="accent4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Sollicité en cas de crise </a:t>
              </a:r>
              <a:endParaRPr lang="fr-FR" dirty="0">
                <a:ln w="0"/>
                <a:solidFill>
                  <a:schemeClr val="accent4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2C6DCE8F-2D20-2AC7-5809-2A1EAC15817D}"/>
                </a:ext>
              </a:extLst>
            </p:cNvPr>
            <p:cNvSpPr txBox="1"/>
            <p:nvPr/>
          </p:nvSpPr>
          <p:spPr>
            <a:xfrm>
              <a:off x="72789" y="5886630"/>
              <a:ext cx="16045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>
                  <a:solidFill>
                    <a:schemeClr val="accent4">
                      <a:lumMod val="50000"/>
                    </a:schemeClr>
                  </a:solidFill>
                </a:rPr>
                <a:t>Contribuable</a:t>
              </a:r>
              <a:endParaRPr lang="fr-FR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41" name="Titre 1">
            <a:extLst>
              <a:ext uri="{FF2B5EF4-FFF2-40B4-BE49-F238E27FC236}">
                <a16:creationId xmlns:a16="http://schemas.microsoft.com/office/drawing/2014/main" id="{2EAF1385-2BBF-559B-353A-865C6A72B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14768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Conséquences économiques</a:t>
            </a:r>
          </a:p>
        </p:txBody>
      </p:sp>
    </p:spTree>
    <p:extLst>
      <p:ext uri="{BB962C8B-B14F-4D97-AF65-F5344CB8AC3E}">
        <p14:creationId xmlns:p14="http://schemas.microsoft.com/office/powerpoint/2010/main" val="62020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C824CC-56DF-1B33-DF29-F4CADF0E6CA6}"/>
              </a:ext>
            </a:extLst>
          </p:cNvPr>
          <p:cNvSpPr/>
          <p:nvPr/>
        </p:nvSpPr>
        <p:spPr>
          <a:xfrm>
            <a:off x="3147199" y="679523"/>
            <a:ext cx="4856671" cy="51476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Quasi-régie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51CBB0-E2BA-58DB-32EB-6501B7B2BD03}"/>
              </a:ext>
            </a:extLst>
          </p:cNvPr>
          <p:cNvSpPr/>
          <p:nvPr/>
        </p:nvSpPr>
        <p:spPr>
          <a:xfrm>
            <a:off x="7153502" y="655115"/>
            <a:ext cx="4856671" cy="51476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Autorisation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A3342AD1-58D6-D4C3-303C-C232631B3E47}"/>
              </a:ext>
            </a:extLst>
          </p:cNvPr>
          <p:cNvSpPr/>
          <p:nvPr/>
        </p:nvSpPr>
        <p:spPr>
          <a:xfrm>
            <a:off x="7904480" y="1252860"/>
            <a:ext cx="4006303" cy="1472388"/>
          </a:xfrm>
          <a:prstGeom prst="roundRect">
            <a:avLst/>
          </a:prstGeom>
          <a:noFill/>
          <a:ln w="381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Symbol" panose="05050102010706020507" pitchFamily="18" charset="2"/>
              <a:buChar char="D"/>
            </a:pPr>
            <a:r>
              <a:rPr lang="fr-FR" dirty="0">
                <a:solidFill>
                  <a:schemeClr val="tx1"/>
                </a:solidFill>
              </a:rPr>
              <a:t>Propriété des exploitants</a:t>
            </a:r>
          </a:p>
          <a:p>
            <a:pPr marL="447675" lvl="1" indent="-285750">
              <a:buClr>
                <a:schemeClr val="accent2">
                  <a:lumMod val="75000"/>
                </a:schemeClr>
              </a:buClr>
              <a:buFont typeface="Symbol" panose="05050102010706020507" pitchFamily="18" charset="2"/>
              <a:buChar char="D"/>
            </a:pPr>
            <a:r>
              <a:rPr lang="fr-FR" dirty="0">
                <a:solidFill>
                  <a:schemeClr val="tx1"/>
                </a:solidFill>
              </a:rPr>
              <a:t>EDF sous statut privé</a:t>
            </a:r>
          </a:p>
          <a:p>
            <a:pPr marL="447675" lvl="1" indent="-285750">
              <a:buClr>
                <a:schemeClr val="accent2">
                  <a:lumMod val="75000"/>
                </a:schemeClr>
              </a:buClr>
              <a:buFont typeface="Symbol" panose="05050102010706020507" pitchFamily="18" charset="2"/>
              <a:buChar char="D"/>
            </a:pPr>
            <a:r>
              <a:rPr lang="fr-FR" dirty="0">
                <a:solidFill>
                  <a:schemeClr val="tx1"/>
                </a:solidFill>
              </a:rPr>
              <a:t>Co-investisseurs potentiels</a:t>
            </a:r>
          </a:p>
          <a:p>
            <a:pPr marL="447675" lvl="1" indent="-285750">
              <a:buClr>
                <a:srgbClr val="FF0000"/>
              </a:buClr>
              <a:buFont typeface="Calibri" panose="020F0502020204030204" pitchFamily="34" charset="0"/>
              <a:buChar char="×"/>
            </a:pPr>
            <a:r>
              <a:rPr lang="fr-FR" dirty="0">
                <a:solidFill>
                  <a:schemeClr val="tx1"/>
                </a:solidFill>
              </a:rPr>
              <a:t>CNR et SHEM partiellement privés</a:t>
            </a:r>
          </a:p>
          <a:p>
            <a:pPr marL="447675" lvl="1" indent="-285750">
              <a:buClr>
                <a:srgbClr val="FF0000"/>
              </a:buClr>
              <a:buFont typeface="Calibri" panose="020F0502020204030204" pitchFamily="34" charset="0"/>
              <a:buChar char="×"/>
            </a:pPr>
            <a:r>
              <a:rPr lang="fr-FR" dirty="0">
                <a:solidFill>
                  <a:schemeClr val="tx1"/>
                </a:solidFill>
              </a:rPr>
              <a:t>Sites vierges : acteurs privés 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E6CA0D-23E0-317B-14F8-3D0653BA3F1E}"/>
              </a:ext>
            </a:extLst>
          </p:cNvPr>
          <p:cNvSpPr/>
          <p:nvPr/>
        </p:nvSpPr>
        <p:spPr>
          <a:xfrm>
            <a:off x="361215" y="1265810"/>
            <a:ext cx="2859505" cy="14723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Propriété publique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62FA7781-A7AD-7129-BC56-04E3F0C3CFE8}"/>
              </a:ext>
            </a:extLst>
          </p:cNvPr>
          <p:cNvSpPr/>
          <p:nvPr/>
        </p:nvSpPr>
        <p:spPr>
          <a:xfrm>
            <a:off x="3738880" y="1265811"/>
            <a:ext cx="4006303" cy="1472388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Propriété de l’Etat</a:t>
            </a:r>
          </a:p>
          <a:p>
            <a:pPr marL="742950" lvl="1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100% publique</a:t>
            </a:r>
          </a:p>
          <a:p>
            <a:pPr marL="742950" lvl="1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100% des ouvrages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A0677093-59E1-0F49-C346-6EC14AA2DD50}"/>
              </a:ext>
            </a:extLst>
          </p:cNvPr>
          <p:cNvSpPr/>
          <p:nvPr/>
        </p:nvSpPr>
        <p:spPr>
          <a:xfrm>
            <a:off x="7904480" y="2848711"/>
            <a:ext cx="4006303" cy="815008"/>
          </a:xfrm>
          <a:prstGeom prst="roundRect">
            <a:avLst/>
          </a:prstGeom>
          <a:noFill/>
          <a:ln w="381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FF0000"/>
              </a:buClr>
              <a:buFont typeface="Calibri" panose="020F0502020204030204" pitchFamily="34" charset="0"/>
              <a:buChar char="×"/>
            </a:pPr>
            <a:r>
              <a:rPr lang="fr-FR" dirty="0">
                <a:solidFill>
                  <a:schemeClr val="tx1"/>
                </a:solidFill>
              </a:rPr>
              <a:t>Entreprise à but lucratif</a:t>
            </a:r>
          </a:p>
          <a:p>
            <a:pPr marL="285750" indent="-285750">
              <a:buClr>
                <a:srgbClr val="FF0000"/>
              </a:buClr>
              <a:buFont typeface="Calibri" panose="020F0502020204030204" pitchFamily="34" charset="0"/>
              <a:buChar char="×"/>
            </a:pPr>
            <a:r>
              <a:rPr lang="fr-FR" dirty="0">
                <a:solidFill>
                  <a:schemeClr val="tx1"/>
                </a:solidFill>
              </a:rPr>
              <a:t>Bien marchand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B3AAEC-B89B-C212-D4FA-18A9FCA0DC66}"/>
              </a:ext>
            </a:extLst>
          </p:cNvPr>
          <p:cNvSpPr/>
          <p:nvPr/>
        </p:nvSpPr>
        <p:spPr>
          <a:xfrm>
            <a:off x="361215" y="2861661"/>
            <a:ext cx="2859505" cy="8150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Gestion publique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B9CB2B19-B132-8925-7671-2987205D9102}"/>
              </a:ext>
            </a:extLst>
          </p:cNvPr>
          <p:cNvSpPr/>
          <p:nvPr/>
        </p:nvSpPr>
        <p:spPr>
          <a:xfrm>
            <a:off x="3738880" y="2861662"/>
            <a:ext cx="4006303" cy="815008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EPIC – mission = intérêt général</a:t>
            </a:r>
          </a:p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Bien commun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27CFDB4B-CC9B-8760-3F25-768ABC7E1001}"/>
              </a:ext>
            </a:extLst>
          </p:cNvPr>
          <p:cNvSpPr/>
          <p:nvPr/>
        </p:nvSpPr>
        <p:spPr>
          <a:xfrm>
            <a:off x="7904480" y="3800133"/>
            <a:ext cx="4006303" cy="827960"/>
          </a:xfrm>
          <a:prstGeom prst="roundRect">
            <a:avLst/>
          </a:prstGeom>
          <a:noFill/>
          <a:ln w="381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Symbol" panose="05050102010706020507" pitchFamily="18" charset="2"/>
              <a:buChar char="D"/>
            </a:pPr>
            <a:r>
              <a:rPr lang="fr-FR" dirty="0">
                <a:solidFill>
                  <a:schemeClr val="tx1"/>
                </a:solidFill>
              </a:rPr>
              <a:t>Prescriptions - contrats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BC794B4-1A0A-416A-E9F5-30B320F0EB67}"/>
              </a:ext>
            </a:extLst>
          </p:cNvPr>
          <p:cNvSpPr/>
          <p:nvPr/>
        </p:nvSpPr>
        <p:spPr>
          <a:xfrm>
            <a:off x="361215" y="3813083"/>
            <a:ext cx="2859505" cy="8279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Multiusage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D3F5447D-B2AC-274C-57DC-0E76A835478E}"/>
              </a:ext>
            </a:extLst>
          </p:cNvPr>
          <p:cNvSpPr/>
          <p:nvPr/>
        </p:nvSpPr>
        <p:spPr>
          <a:xfrm>
            <a:off x="3738880" y="3813084"/>
            <a:ext cx="4006303" cy="827960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Intégré à la mission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210E9129-F331-A178-A40E-3C9B81E79DC2}"/>
              </a:ext>
            </a:extLst>
          </p:cNvPr>
          <p:cNvSpPr/>
          <p:nvPr/>
        </p:nvSpPr>
        <p:spPr>
          <a:xfrm>
            <a:off x="7904480" y="4751278"/>
            <a:ext cx="4006303" cy="815010"/>
          </a:xfrm>
          <a:prstGeom prst="roundRect">
            <a:avLst/>
          </a:prstGeom>
          <a:noFill/>
          <a:ln w="381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FF0000"/>
              </a:buClr>
              <a:buFont typeface="Calibri" panose="020F0502020204030204" pitchFamily="34" charset="0"/>
              <a:buChar char="×"/>
            </a:pPr>
            <a:r>
              <a:rPr lang="fr-FR" dirty="0">
                <a:solidFill>
                  <a:schemeClr val="tx1"/>
                </a:solidFill>
              </a:rPr>
              <a:t>Renégociations coûteuses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B993E6F-FC5D-881F-6C74-E80E7141B9A2}"/>
              </a:ext>
            </a:extLst>
          </p:cNvPr>
          <p:cNvSpPr/>
          <p:nvPr/>
        </p:nvSpPr>
        <p:spPr>
          <a:xfrm>
            <a:off x="361215" y="4764228"/>
            <a:ext cx="2859505" cy="8150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Evolutivité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8B398E4D-A4BD-05AA-E0FF-628BA1165766}"/>
              </a:ext>
            </a:extLst>
          </p:cNvPr>
          <p:cNvSpPr/>
          <p:nvPr/>
        </p:nvSpPr>
        <p:spPr>
          <a:xfrm>
            <a:off x="3738880" y="4764229"/>
            <a:ext cx="4006303" cy="815010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Intégré à la mission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AA847FE3-9590-038A-8B39-F66F63235E7C}"/>
              </a:ext>
            </a:extLst>
          </p:cNvPr>
          <p:cNvSpPr/>
          <p:nvPr/>
        </p:nvSpPr>
        <p:spPr>
          <a:xfrm>
            <a:off x="7904480" y="5689751"/>
            <a:ext cx="4006303" cy="777223"/>
          </a:xfrm>
          <a:prstGeom prst="roundRect">
            <a:avLst/>
          </a:prstGeom>
          <a:noFill/>
          <a:ln w="381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FF0000"/>
              </a:buClr>
              <a:buFont typeface="Calibri" panose="020F0502020204030204" pitchFamily="34" charset="0"/>
              <a:buChar char="×"/>
            </a:pPr>
            <a:r>
              <a:rPr lang="fr-FR" dirty="0">
                <a:solidFill>
                  <a:schemeClr val="tx1"/>
                </a:solidFill>
              </a:rPr>
              <a:t>Difficile : intérêts commerciaux + parc fragmenté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2634181-7C30-F1AA-58F2-26AC6634FDCB}"/>
              </a:ext>
            </a:extLst>
          </p:cNvPr>
          <p:cNvSpPr/>
          <p:nvPr/>
        </p:nvSpPr>
        <p:spPr>
          <a:xfrm>
            <a:off x="361215" y="5702701"/>
            <a:ext cx="2859505" cy="77722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Transparence / Planification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E39D86BE-80A1-B8D9-FC84-6A1BD0C79BA9}"/>
              </a:ext>
            </a:extLst>
          </p:cNvPr>
          <p:cNvSpPr/>
          <p:nvPr/>
        </p:nvSpPr>
        <p:spPr>
          <a:xfrm>
            <a:off x="3738880" y="5702702"/>
            <a:ext cx="4006303" cy="777223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Facilitée  : concession publique unique</a:t>
            </a:r>
          </a:p>
        </p:txBody>
      </p:sp>
      <p:sp>
        <p:nvSpPr>
          <p:cNvPr id="28" name="Titre 1">
            <a:extLst>
              <a:ext uri="{FF2B5EF4-FFF2-40B4-BE49-F238E27FC236}">
                <a16:creationId xmlns:a16="http://schemas.microsoft.com/office/drawing/2014/main" id="{1C6A1756-4A59-1B92-EADD-ADCD18A8C11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51476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Contrôle public – souveraineté</a:t>
            </a:r>
          </a:p>
        </p:txBody>
      </p:sp>
      <p:sp>
        <p:nvSpPr>
          <p:cNvPr id="2" name="Espace réservé de la date 5">
            <a:extLst>
              <a:ext uri="{FF2B5EF4-FFF2-40B4-BE49-F238E27FC236}">
                <a16:creationId xmlns:a16="http://schemas.microsoft.com/office/drawing/2014/main" id="{5B7C5473-DB60-2C16-7E55-E486710DBA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9367" y="6492875"/>
            <a:ext cx="2743200" cy="365125"/>
          </a:xfrm>
        </p:spPr>
        <p:txBody>
          <a:bodyPr/>
          <a:lstStyle/>
          <a:p>
            <a:r>
              <a:rPr lang="fr-FR" dirty="0"/>
              <a:t>08/10/2025</a:t>
            </a:r>
          </a:p>
        </p:txBody>
      </p:sp>
    </p:spTree>
    <p:extLst>
      <p:ext uri="{BB962C8B-B14F-4D97-AF65-F5344CB8AC3E}">
        <p14:creationId xmlns:p14="http://schemas.microsoft.com/office/powerpoint/2010/main" val="241370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DDF1A9-9482-66E4-72F2-A24E58A3F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14768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</a:rPr>
              <a:t>Fonctionnement - social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C824CC-56DF-1B33-DF29-F4CADF0E6CA6}"/>
              </a:ext>
            </a:extLst>
          </p:cNvPr>
          <p:cNvSpPr/>
          <p:nvPr/>
        </p:nvSpPr>
        <p:spPr>
          <a:xfrm>
            <a:off x="3147199" y="679523"/>
            <a:ext cx="4856671" cy="51476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Quasi-régie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51CBB0-E2BA-58DB-32EB-6501B7B2BD03}"/>
              </a:ext>
            </a:extLst>
          </p:cNvPr>
          <p:cNvSpPr/>
          <p:nvPr/>
        </p:nvSpPr>
        <p:spPr>
          <a:xfrm>
            <a:off x="7153502" y="655115"/>
            <a:ext cx="4856671" cy="51476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Autorisation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A3342AD1-58D6-D4C3-303C-C232631B3E47}"/>
              </a:ext>
            </a:extLst>
          </p:cNvPr>
          <p:cNvSpPr/>
          <p:nvPr/>
        </p:nvSpPr>
        <p:spPr>
          <a:xfrm>
            <a:off x="7904480" y="1252860"/>
            <a:ext cx="4006303" cy="1182227"/>
          </a:xfrm>
          <a:prstGeom prst="roundRect">
            <a:avLst/>
          </a:prstGeom>
          <a:noFill/>
          <a:ln w="381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FF0000"/>
              </a:buClr>
              <a:buFont typeface="Calibri" panose="020F0502020204030204" pitchFamily="34" charset="0"/>
              <a:buChar char="×"/>
            </a:pPr>
            <a:r>
              <a:rPr lang="fr-FR" dirty="0">
                <a:solidFill>
                  <a:schemeClr val="tx1"/>
                </a:solidFill>
              </a:rPr>
              <a:t>Fragmentation du parc hydro</a:t>
            </a:r>
          </a:p>
          <a:p>
            <a:pPr marL="285750" indent="-285750">
              <a:buClr>
                <a:schemeClr val="accent2">
                  <a:lumMod val="75000"/>
                </a:schemeClr>
              </a:buClr>
              <a:buFont typeface="Symbol" panose="05050102010706020507" pitchFamily="18" charset="2"/>
              <a:buChar char="D"/>
            </a:pPr>
            <a:r>
              <a:rPr lang="fr-FR" dirty="0">
                <a:solidFill>
                  <a:schemeClr val="tx1"/>
                </a:solidFill>
              </a:rPr>
              <a:t>Jeux d’acteurs</a:t>
            </a:r>
          </a:p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Parc EDF intégré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E6CA0D-23E0-317B-14F8-3D0653BA3F1E}"/>
              </a:ext>
            </a:extLst>
          </p:cNvPr>
          <p:cNvSpPr/>
          <p:nvPr/>
        </p:nvSpPr>
        <p:spPr>
          <a:xfrm>
            <a:off x="361215" y="1265810"/>
            <a:ext cx="2859505" cy="11822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Fonctionnement du système électrique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62FA7781-A7AD-7129-BC56-04E3F0C3CFE8}"/>
              </a:ext>
            </a:extLst>
          </p:cNvPr>
          <p:cNvSpPr/>
          <p:nvPr/>
        </p:nvSpPr>
        <p:spPr>
          <a:xfrm>
            <a:off x="3738880" y="1265811"/>
            <a:ext cx="4006303" cy="1182227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Parc hydro intégré</a:t>
            </a:r>
          </a:p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Optimisation dans l’intérêt général</a:t>
            </a:r>
          </a:p>
          <a:p>
            <a:pPr marL="285750" indent="-285750">
              <a:buClr>
                <a:schemeClr val="accent2">
                  <a:lumMod val="75000"/>
                </a:schemeClr>
              </a:buClr>
              <a:buFont typeface="Symbol" panose="05050102010706020507" pitchFamily="18" charset="2"/>
              <a:buChar char="D"/>
            </a:pPr>
            <a:r>
              <a:rPr lang="fr-FR" dirty="0">
                <a:solidFill>
                  <a:schemeClr val="tx1"/>
                </a:solidFill>
              </a:rPr>
              <a:t>Coordination avec le reste du parc via un agrégateur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A0677093-59E1-0F49-C346-6EC14AA2DD50}"/>
              </a:ext>
            </a:extLst>
          </p:cNvPr>
          <p:cNvSpPr/>
          <p:nvPr/>
        </p:nvSpPr>
        <p:spPr>
          <a:xfrm>
            <a:off x="7904480" y="2710043"/>
            <a:ext cx="4006303" cy="1439047"/>
          </a:xfrm>
          <a:prstGeom prst="roundRect">
            <a:avLst/>
          </a:prstGeom>
          <a:noFill/>
          <a:ln w="381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FF0000"/>
              </a:buClr>
              <a:buFont typeface="Calibri" panose="020F0502020204030204" pitchFamily="34" charset="0"/>
              <a:buChar char="×"/>
            </a:pPr>
            <a:r>
              <a:rPr lang="fr-FR" dirty="0">
                <a:solidFill>
                  <a:schemeClr val="tx1"/>
                </a:solidFill>
              </a:rPr>
              <a:t>Séparation EDF, CNR, SHEM, nouveaux acteurs</a:t>
            </a:r>
          </a:p>
          <a:p>
            <a:pPr marL="285750" indent="-285750">
              <a:buClr>
                <a:schemeClr val="accent2">
                  <a:lumMod val="75000"/>
                </a:schemeClr>
              </a:buClr>
              <a:buFont typeface="Symbol" panose="05050102010706020507" pitchFamily="18" charset="2"/>
              <a:buChar char="D"/>
            </a:pPr>
            <a:r>
              <a:rPr lang="fr-FR" dirty="0" err="1">
                <a:solidFill>
                  <a:schemeClr val="tx1"/>
                </a:solidFill>
              </a:rPr>
              <a:t>Nuc</a:t>
            </a:r>
            <a:r>
              <a:rPr lang="fr-FR" dirty="0">
                <a:solidFill>
                  <a:schemeClr val="tx1"/>
                </a:solidFill>
              </a:rPr>
              <a:t>-hydro : via EDF intégré – mais risques d’externalisation - filialisation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B3AAEC-B89B-C212-D4FA-18A9FCA0DC66}"/>
              </a:ext>
            </a:extLst>
          </p:cNvPr>
          <p:cNvSpPr/>
          <p:nvPr/>
        </p:nvSpPr>
        <p:spPr>
          <a:xfrm>
            <a:off x="361215" y="2722993"/>
            <a:ext cx="2859505" cy="14260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Mutualisation de l’ingénierie &amp; recherche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B9CB2B19-B132-8925-7671-2987205D9102}"/>
              </a:ext>
            </a:extLst>
          </p:cNvPr>
          <p:cNvSpPr/>
          <p:nvPr/>
        </p:nvSpPr>
        <p:spPr>
          <a:xfrm>
            <a:off x="3738880" y="2722994"/>
            <a:ext cx="4006303" cy="1439047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Parc hydro intégré</a:t>
            </a:r>
          </a:p>
          <a:p>
            <a:pPr marL="285750" indent="-285750">
              <a:buClr>
                <a:schemeClr val="accent2">
                  <a:lumMod val="75000"/>
                </a:schemeClr>
              </a:buClr>
              <a:buFont typeface="Symbol" panose="05050102010706020507" pitchFamily="18" charset="2"/>
              <a:buChar char="D"/>
            </a:pPr>
            <a:r>
              <a:rPr lang="fr-FR" dirty="0" err="1">
                <a:solidFill>
                  <a:schemeClr val="tx1"/>
                </a:solidFill>
              </a:rPr>
              <a:t>Nuc</a:t>
            </a:r>
            <a:r>
              <a:rPr lang="fr-FR" dirty="0">
                <a:solidFill>
                  <a:schemeClr val="tx1"/>
                </a:solidFill>
              </a:rPr>
              <a:t>-hydro : via des contrats et structures partagées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27CFDB4B-CC9B-8760-3F25-768ABC7E1001}"/>
              </a:ext>
            </a:extLst>
          </p:cNvPr>
          <p:cNvSpPr/>
          <p:nvPr/>
        </p:nvSpPr>
        <p:spPr>
          <a:xfrm>
            <a:off x="7904480" y="4406952"/>
            <a:ext cx="4006303" cy="1672784"/>
          </a:xfrm>
          <a:prstGeom prst="roundRect">
            <a:avLst/>
          </a:prstGeom>
          <a:noFill/>
          <a:ln w="381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Statut des IEG</a:t>
            </a:r>
          </a:p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Continuité à CT</a:t>
            </a:r>
          </a:p>
          <a:p>
            <a:pPr marL="285750" indent="-285750">
              <a:buClr>
                <a:srgbClr val="FF0000"/>
              </a:buClr>
              <a:buFont typeface="Calibri" panose="020F0502020204030204" pitchFamily="34" charset="0"/>
              <a:buChar char="×"/>
            </a:pPr>
            <a:r>
              <a:rPr lang="fr-FR" dirty="0">
                <a:solidFill>
                  <a:schemeClr val="tx1"/>
                </a:solidFill>
              </a:rPr>
              <a:t>Logique marchande</a:t>
            </a:r>
          </a:p>
          <a:p>
            <a:pPr marL="285750" indent="-285750">
              <a:buClr>
                <a:srgbClr val="FF0000"/>
              </a:buClr>
              <a:buFont typeface="Calibri" panose="020F0502020204030204" pitchFamily="34" charset="0"/>
              <a:buChar char="×"/>
            </a:pPr>
            <a:r>
              <a:rPr lang="fr-FR" dirty="0">
                <a:solidFill>
                  <a:schemeClr val="tx1"/>
                </a:solidFill>
              </a:rPr>
              <a:t>Instabilité à MT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BC794B4-1A0A-416A-E9F5-30B320F0EB67}"/>
              </a:ext>
            </a:extLst>
          </p:cNvPr>
          <p:cNvSpPr/>
          <p:nvPr/>
        </p:nvSpPr>
        <p:spPr>
          <a:xfrm>
            <a:off x="361215" y="4419903"/>
            <a:ext cx="2859505" cy="16727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Conditions de travail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D3F5447D-B2AC-274C-57DC-0E76A835478E}"/>
              </a:ext>
            </a:extLst>
          </p:cNvPr>
          <p:cNvSpPr/>
          <p:nvPr/>
        </p:nvSpPr>
        <p:spPr>
          <a:xfrm>
            <a:off x="3738880" y="4419903"/>
            <a:ext cx="4006303" cy="1672784"/>
          </a:xfrm>
          <a:prstGeom prst="round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Statut des IEG</a:t>
            </a:r>
          </a:p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Service public</a:t>
            </a:r>
          </a:p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</a:rPr>
              <a:t>Pérennité à LT</a:t>
            </a:r>
          </a:p>
          <a:p>
            <a:pPr marL="285750" indent="-285750">
              <a:buClr>
                <a:srgbClr val="FF0000"/>
              </a:buClr>
              <a:buFont typeface="Calibri" panose="020F0502020204030204" pitchFamily="34" charset="0"/>
              <a:buChar char="×"/>
            </a:pPr>
            <a:r>
              <a:rPr lang="fr-FR" dirty="0">
                <a:solidFill>
                  <a:schemeClr val="tx1"/>
                </a:solidFill>
              </a:rPr>
              <a:t>Faibles changements à CT</a:t>
            </a:r>
          </a:p>
          <a:p>
            <a:pPr marL="285750" indent="-285750">
              <a:buClr>
                <a:schemeClr val="accent2">
                  <a:lumMod val="75000"/>
                </a:schemeClr>
              </a:buClr>
              <a:buFont typeface="Symbol" panose="05050102010706020507" pitchFamily="18" charset="2"/>
              <a:buChar char="D"/>
            </a:pPr>
            <a:r>
              <a:rPr lang="fr-FR" dirty="0">
                <a:solidFill>
                  <a:schemeClr val="tx1"/>
                </a:solidFill>
              </a:rPr>
              <a:t>Renégociation Prime et Intéressement CNR &amp; SHEM</a:t>
            </a:r>
          </a:p>
        </p:txBody>
      </p:sp>
      <p:sp>
        <p:nvSpPr>
          <p:cNvPr id="3" name="Espace réservé de la date 5">
            <a:extLst>
              <a:ext uri="{FF2B5EF4-FFF2-40B4-BE49-F238E27FC236}">
                <a16:creationId xmlns:a16="http://schemas.microsoft.com/office/drawing/2014/main" id="{362A188F-715B-7094-DF63-DEB0A96648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7520" y="6363500"/>
            <a:ext cx="2743200" cy="365125"/>
          </a:xfrm>
        </p:spPr>
        <p:txBody>
          <a:bodyPr/>
          <a:lstStyle/>
          <a:p>
            <a:r>
              <a:rPr lang="fr-FR" dirty="0"/>
              <a:t>08/10/2025</a:t>
            </a:r>
          </a:p>
        </p:txBody>
      </p:sp>
    </p:spTree>
    <p:extLst>
      <p:ext uri="{BB962C8B-B14F-4D97-AF65-F5344CB8AC3E}">
        <p14:creationId xmlns:p14="http://schemas.microsoft.com/office/powerpoint/2010/main" val="261864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DDF1A9-9482-66E4-72F2-A24E58A3F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14768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</a:rPr>
              <a:t>L’autorisation ne règle pas les difficultés actuelles, elle en ajoute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62FA7781-A7AD-7129-BC56-04E3F0C3CFE8}"/>
              </a:ext>
            </a:extLst>
          </p:cNvPr>
          <p:cNvSpPr/>
          <p:nvPr/>
        </p:nvSpPr>
        <p:spPr>
          <a:xfrm>
            <a:off x="477520" y="1305165"/>
            <a:ext cx="6170789" cy="3264034"/>
          </a:xfrm>
          <a:prstGeom prst="round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tx1"/>
                </a:solidFill>
              </a:rPr>
              <a:t>Exploitants sous statut privé (but lucratif)</a:t>
            </a:r>
          </a:p>
          <a:p>
            <a:pPr marL="742950" lvl="1" indent="-285750">
              <a:buClr>
                <a:schemeClr val="tx1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chemeClr val="tx1"/>
                </a:solidFill>
              </a:rPr>
              <a:t>CNR et SHEM (1/3 prod) : Actionnaires privés</a:t>
            </a:r>
          </a:p>
          <a:p>
            <a:pPr marL="742950" lvl="1" indent="-285750">
              <a:buClr>
                <a:schemeClr val="tx1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chemeClr val="tx1"/>
                </a:solidFill>
              </a:rPr>
              <a:t>EDF : opacité, exigences de rentabilité fortes, menaces d’externalisation - filialisation</a:t>
            </a: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1"/>
                </a:solidFill>
              </a:rPr>
              <a:t>Fragmentation partielle</a:t>
            </a: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1"/>
                </a:solidFill>
              </a:rPr>
              <a:t>Vente à prix de marché de l’hydro</a:t>
            </a:r>
          </a:p>
          <a:p>
            <a:pPr>
              <a:buClr>
                <a:schemeClr val="tx1"/>
              </a:buClr>
            </a:pPr>
            <a:endParaRPr lang="fr-FR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r>
              <a:rPr lang="fr-FR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dirty="0">
                <a:solidFill>
                  <a:schemeClr val="tx1"/>
                </a:solidFill>
              </a:rPr>
              <a:t>Fonctionnement légèrement dégradé</a:t>
            </a: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à"/>
            </a:pPr>
            <a:r>
              <a:rPr lang="fr-FR" dirty="0">
                <a:solidFill>
                  <a:schemeClr val="tx1"/>
                </a:solidFill>
                <a:sym typeface="Wingdings" panose="05000000000000000000" pitchFamily="2" charset="2"/>
              </a:rPr>
              <a:t>Surcoûts</a:t>
            </a: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à"/>
            </a:pPr>
            <a:r>
              <a:rPr lang="fr-FR" b="1" dirty="0">
                <a:solidFill>
                  <a:schemeClr val="tx1"/>
                </a:solidFill>
              </a:rPr>
              <a:t>Usagers : exposés aux prix de marché </a:t>
            </a:r>
            <a:r>
              <a:rPr lang="fr-FR" dirty="0">
                <a:solidFill>
                  <a:schemeClr val="tx1"/>
                </a:solidFill>
              </a:rPr>
              <a:t>(cf. crise)</a:t>
            </a:r>
          </a:p>
          <a:p>
            <a:pPr>
              <a:buClr>
                <a:schemeClr val="tx1"/>
              </a:buClr>
            </a:pPr>
            <a:r>
              <a:rPr lang="fr-FR" b="1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b="1" dirty="0">
                <a:solidFill>
                  <a:schemeClr val="tx1"/>
                </a:solidFill>
              </a:rPr>
              <a:t>Investissement difficiles</a:t>
            </a:r>
          </a:p>
        </p:txBody>
      </p:sp>
      <p:sp>
        <p:nvSpPr>
          <p:cNvPr id="3" name="Espace réservé de la date 5">
            <a:extLst>
              <a:ext uri="{FF2B5EF4-FFF2-40B4-BE49-F238E27FC236}">
                <a16:creationId xmlns:a16="http://schemas.microsoft.com/office/drawing/2014/main" id="{362A188F-715B-7094-DF63-DEB0A96648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7520" y="6363500"/>
            <a:ext cx="2743200" cy="365125"/>
          </a:xfrm>
        </p:spPr>
        <p:txBody>
          <a:bodyPr/>
          <a:lstStyle/>
          <a:p>
            <a:r>
              <a:rPr lang="fr-FR" dirty="0"/>
              <a:t>08/10/2025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74C6D29-FA75-7DFA-725C-33C37043D898}"/>
              </a:ext>
            </a:extLst>
          </p:cNvPr>
          <p:cNvSpPr txBox="1"/>
          <p:nvPr/>
        </p:nvSpPr>
        <p:spPr>
          <a:xfrm>
            <a:off x="591182" y="763460"/>
            <a:ext cx="4006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Les difficultés actuelles persistent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07E51CE-8FCA-361A-C23C-555F0624E450}"/>
              </a:ext>
            </a:extLst>
          </p:cNvPr>
          <p:cNvSpPr/>
          <p:nvPr/>
        </p:nvSpPr>
        <p:spPr>
          <a:xfrm>
            <a:off x="7531768" y="1305164"/>
            <a:ext cx="4090737" cy="3264033"/>
          </a:xfrm>
          <a:prstGeom prst="round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tx1"/>
                </a:solidFill>
              </a:rPr>
              <a:t>Privatisation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1"/>
                </a:solidFill>
              </a:rPr>
              <a:t>Ouverture à de </a:t>
            </a:r>
            <a:r>
              <a:rPr lang="fr-FR" b="1" dirty="0">
                <a:solidFill>
                  <a:schemeClr val="tx1"/>
                </a:solidFill>
              </a:rPr>
              <a:t>nouveaux opérateurs </a:t>
            </a:r>
            <a:r>
              <a:rPr lang="fr-FR" dirty="0">
                <a:solidFill>
                  <a:schemeClr val="tx1"/>
                </a:solidFill>
              </a:rPr>
              <a:t>: nouveaux sites, </a:t>
            </a:r>
            <a:r>
              <a:rPr lang="fr-FR" dirty="0" err="1">
                <a:solidFill>
                  <a:schemeClr val="tx1"/>
                </a:solidFill>
              </a:rPr>
              <a:t>co</a:t>
            </a:r>
            <a:r>
              <a:rPr lang="fr-FR" dirty="0">
                <a:solidFill>
                  <a:schemeClr val="tx1"/>
                </a:solidFill>
              </a:rPr>
              <a:t>-investisseurs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tx1"/>
                </a:solidFill>
              </a:rPr>
              <a:t>Mécanismes compensatoires </a:t>
            </a:r>
            <a:r>
              <a:rPr lang="fr-FR" dirty="0">
                <a:solidFill>
                  <a:schemeClr val="tx1"/>
                </a:solidFill>
              </a:rPr>
              <a:t>: 1/3 de la production hydro d’EDF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9199543-A697-22B2-182B-CCA74A76E5B9}"/>
              </a:ext>
            </a:extLst>
          </p:cNvPr>
          <p:cNvSpPr txBox="1"/>
          <p:nvPr/>
        </p:nvSpPr>
        <p:spPr>
          <a:xfrm>
            <a:off x="8098538" y="747064"/>
            <a:ext cx="4006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D’autres s’ajoutent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7464465-348B-31B2-6E7E-49AE8A3355DD}"/>
              </a:ext>
            </a:extLst>
          </p:cNvPr>
          <p:cNvSpPr txBox="1"/>
          <p:nvPr/>
        </p:nvSpPr>
        <p:spPr>
          <a:xfrm>
            <a:off x="533667" y="4884570"/>
            <a:ext cx="47441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La seule « avancée » reste très discutable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81771E34-196A-5A07-105F-837067BC2090}"/>
              </a:ext>
            </a:extLst>
          </p:cNvPr>
          <p:cNvSpPr/>
          <p:nvPr/>
        </p:nvSpPr>
        <p:spPr>
          <a:xfrm>
            <a:off x="5600329" y="4839630"/>
            <a:ext cx="2554356" cy="514768"/>
          </a:xfrm>
          <a:prstGeom prst="round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008A3E"/>
              </a:buClr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1"/>
                </a:solidFill>
              </a:rPr>
              <a:t>Sécurité juridique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F3C9A53-3088-04C4-D3DB-B19CEF795CD0}"/>
              </a:ext>
            </a:extLst>
          </p:cNvPr>
          <p:cNvSpPr txBox="1"/>
          <p:nvPr/>
        </p:nvSpPr>
        <p:spPr>
          <a:xfrm>
            <a:off x="378344" y="5624834"/>
            <a:ext cx="10967609" cy="73866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447675" indent="-447675" algn="ctr"/>
            <a:r>
              <a:rPr lang="fr-FR" sz="2400" b="1" dirty="0">
                <a:solidFill>
                  <a:schemeClr val="bg1"/>
                </a:solidFill>
              </a:rPr>
              <a:t>QR : règle toutes ces difficultés sans en créer d’autres</a:t>
            </a:r>
          </a:p>
          <a:p>
            <a:pPr marL="447675" indent="-447675" algn="ctr"/>
            <a:r>
              <a:rPr lang="fr-FR" b="1" dirty="0">
                <a:solidFill>
                  <a:schemeClr val="bg1"/>
                </a:solidFill>
              </a:rPr>
              <a:t>(à condition d’être vigilant : fonctions transverses, coordination avec le nucléaire)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5AA6327-89D4-8CE4-85F8-E0A93D283928}"/>
              </a:ext>
            </a:extLst>
          </p:cNvPr>
          <p:cNvSpPr txBox="1"/>
          <p:nvPr/>
        </p:nvSpPr>
        <p:spPr>
          <a:xfrm>
            <a:off x="6821360" y="2318006"/>
            <a:ext cx="537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accent1">
                    <a:lumMod val="75000"/>
                  </a:schemeClr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83009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" grpId="0"/>
      <p:bldP spid="7" grpId="0" animBg="1"/>
      <p:bldP spid="8" grpId="0"/>
      <p:bldP spid="10" grpId="0"/>
      <p:bldP spid="11" grpId="0" animBg="1"/>
      <p:bldP spid="14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2967" y="795846"/>
            <a:ext cx="10767526" cy="2415004"/>
          </a:xfrm>
        </p:spPr>
        <p:txBody>
          <a:bodyPr>
            <a:no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fr-FR" b="1" dirty="0">
                <a:solidFill>
                  <a:srgbClr val="005C2A"/>
                </a:solidFill>
              </a:rPr>
              <a:t>La solution optimale : sortie du marché du secteur électrique</a:t>
            </a:r>
          </a:p>
          <a:p>
            <a:pPr marL="971550" lvl="2" indent="-285750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fr-FR" sz="1800" dirty="0"/>
              <a:t>Propriété publique des grands moyens de production</a:t>
            </a:r>
          </a:p>
          <a:p>
            <a:pPr marL="971550" lvl="2" indent="-285750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fr-FR" sz="1800" dirty="0"/>
              <a:t>Exploitant public centralisé</a:t>
            </a:r>
          </a:p>
          <a:p>
            <a:pPr marL="971550" lvl="2" indent="-285750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fr-FR" sz="1800" dirty="0"/>
              <a:t>Pour tous les usagers : Tarifs réglementés de vente basés sur le coût de production moyen, avec intégration de critères sociaux et environnementaux</a:t>
            </a:r>
          </a:p>
          <a:p>
            <a:pPr marL="971550" lvl="2" indent="-285750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fr-FR" sz="1800" dirty="0"/>
              <a:t>Maintien des mécanismes d’échange européens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fr-FR" sz="1600" dirty="0"/>
          </a:p>
          <a:p>
            <a:pPr marL="457200" lvl="2" indent="0">
              <a:spcBef>
                <a:spcPts val="1000"/>
              </a:spcBef>
              <a:buNone/>
            </a:pPr>
            <a:endParaRPr lang="fr-FR" sz="1400" dirty="0"/>
          </a:p>
          <a:p>
            <a:pPr marL="719138" lvl="2" algn="ctr">
              <a:spcBef>
                <a:spcPts val="1000"/>
              </a:spcBef>
            </a:pPr>
            <a:endParaRPr lang="fr-FR" sz="1400" b="1" dirty="0"/>
          </a:p>
          <a:p>
            <a:pPr marL="719138" algn="just"/>
            <a:endParaRPr lang="fr-FR" sz="1400" dirty="0"/>
          </a:p>
          <a:p>
            <a:pPr marL="719138" lvl="1" indent="-285750">
              <a:lnSpc>
                <a:spcPct val="100000"/>
              </a:lnSpc>
              <a:spcBef>
                <a:spcPts val="600"/>
              </a:spcBef>
            </a:pPr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DF5D3-7503-47CC-95E5-1DBF9BF0D2C9}" type="slidenum">
              <a:rPr lang="fr-FR" smtClean="0"/>
              <a:t>9</a:t>
            </a:fld>
            <a:endParaRPr lang="fr-FR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0801E6F8-614C-8C06-AEE0-B992B1482D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405" y="6455983"/>
            <a:ext cx="2743200" cy="365125"/>
          </a:xfrm>
        </p:spPr>
        <p:txBody>
          <a:bodyPr/>
          <a:lstStyle/>
          <a:p>
            <a:r>
              <a:rPr lang="fr-FR" dirty="0"/>
              <a:t>08/10/2025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31D935F9-15AC-0E08-07E6-0863D9278DBC}"/>
              </a:ext>
            </a:extLst>
          </p:cNvPr>
          <p:cNvSpPr/>
          <p:nvPr/>
        </p:nvSpPr>
        <p:spPr>
          <a:xfrm>
            <a:off x="573367" y="5366084"/>
            <a:ext cx="11125666" cy="94550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2" indent="0">
              <a:spcBef>
                <a:spcPts val="1000"/>
              </a:spcBef>
              <a:buNone/>
            </a:pPr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</a:rPr>
              <a:t>Ne pas se contenter de défendre l’existant : reconstruire</a:t>
            </a:r>
          </a:p>
          <a:p>
            <a:pPr marL="457200" lvl="2">
              <a:spcBef>
                <a:spcPts val="1000"/>
              </a:spcBef>
            </a:pPr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</a:rPr>
              <a:t>Ne pas faire primer le profit des exploitants historiques sur l’intérêt général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A8C44F59-FA49-B109-AE1F-2B082608E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14768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Conclusion : la quasi-régie comme étape du monopole public de l’électricité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A9B8508-996A-4869-A06D-8B0482CBFBE0}"/>
              </a:ext>
            </a:extLst>
          </p:cNvPr>
          <p:cNvSpPr txBox="1"/>
          <p:nvPr/>
        </p:nvSpPr>
        <p:spPr>
          <a:xfrm>
            <a:off x="586274" y="3647152"/>
            <a:ext cx="10767526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fr-FR" sz="2400" b="1" dirty="0">
                <a:solidFill>
                  <a:srgbClr val="005C2A"/>
                </a:solidFill>
              </a:rPr>
              <a:t>Dans le cadre actuel: monopole public de l’hydro (EPIC en quasi-régie)</a:t>
            </a:r>
          </a:p>
          <a:p>
            <a:pPr marL="971550" lvl="2" indent="-285750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fr-FR" dirty="0"/>
              <a:t>Pour les usagers</a:t>
            </a:r>
          </a:p>
          <a:p>
            <a:pPr marL="971550" lvl="2" indent="-285750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fr-FR" dirty="0"/>
              <a:t>Pour le développement du parc hydro</a:t>
            </a:r>
          </a:p>
          <a:p>
            <a:pPr marL="971550" lvl="2" indent="-285750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fr-FR" dirty="0"/>
              <a:t>Sans mettre en danger les salariés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01B99AAB-7EA3-5E6E-90E3-B7CF30A48102}"/>
              </a:ext>
            </a:extLst>
          </p:cNvPr>
          <p:cNvSpPr/>
          <p:nvPr/>
        </p:nvSpPr>
        <p:spPr>
          <a:xfrm>
            <a:off x="706405" y="3004201"/>
            <a:ext cx="10992628" cy="57075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50938" lvl="2">
              <a:spcBef>
                <a:spcPts val="1000"/>
              </a:spcBef>
            </a:pPr>
            <a:r>
              <a:rPr lang="fr-FR" sz="2000" b="1" dirty="0">
                <a:solidFill>
                  <a:schemeClr val="tx1"/>
                </a:solidFill>
              </a:rPr>
              <a:t>Solution détaillée, sans critique à ce jour </a:t>
            </a:r>
            <a:r>
              <a:rPr lang="fr-FR" sz="1800" dirty="0">
                <a:solidFill>
                  <a:schemeClr val="tx1"/>
                </a:solidFill>
              </a:rPr>
              <a:t>(</a:t>
            </a:r>
            <a:r>
              <a:rPr lang="fr-FR" sz="1800" dirty="0">
                <a:hlinkClick r:id="rId2"/>
              </a:rPr>
              <a:t>Proposition détaillée</a:t>
            </a:r>
            <a:r>
              <a:rPr lang="fr-FR" sz="1800" dirty="0"/>
              <a:t>, </a:t>
            </a:r>
            <a:r>
              <a:rPr lang="fr-FR" sz="1800" dirty="0">
                <a:hlinkClick r:id="rId3"/>
              </a:rPr>
              <a:t>synthèse</a:t>
            </a:r>
            <a:r>
              <a:rPr lang="fr-FR" sz="1800" dirty="0"/>
              <a:t>, </a:t>
            </a:r>
            <a:r>
              <a:rPr lang="fr-FR" sz="1800" dirty="0">
                <a:hlinkClick r:id="rId4"/>
              </a:rPr>
              <a:t>livre avec Attac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sz="1800" dirty="0">
                <a:solidFill>
                  <a:schemeClr val="tx1"/>
                </a:solidFill>
              </a:rPr>
              <a:t>)</a:t>
            </a:r>
            <a:endParaRPr lang="fr-F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13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4099"/>
    </mc:Choice>
    <mc:Fallback xmlns="">
      <p:transition spd="slow" advTm="3440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10" grpId="0"/>
      <p:bldP spid="11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BE808B4BC47E47B3925AA1A0C218E9" ma:contentTypeVersion="14" ma:contentTypeDescription="Crée un document." ma:contentTypeScope="" ma:versionID="7e673b2b1f36d6f7ae86c6b8891636b2">
  <xsd:schema xmlns:xsd="http://www.w3.org/2001/XMLSchema" xmlns:xs="http://www.w3.org/2001/XMLSchema" xmlns:p="http://schemas.microsoft.com/office/2006/metadata/properties" xmlns:ns3="b756e534-542e-4729-b4e6-4374d696e29d" xmlns:ns4="a4a326f7-b053-4e89-896d-b7531082b4bb" targetNamespace="http://schemas.microsoft.com/office/2006/metadata/properties" ma:root="true" ma:fieldsID="7e52fd9c342d06b418fba1953f0229ae" ns3:_="" ns4:_="">
    <xsd:import namespace="b756e534-542e-4729-b4e6-4374d696e29d"/>
    <xsd:import namespace="a4a326f7-b053-4e89-896d-b7531082b4b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56e534-542e-4729-b4e6-4374d696e2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326f7-b053-4e89-896d-b7531082b4b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3A49BF-A762-4551-A50E-7B679577B9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4259FF-C412-45BB-AF4D-BB7FA34487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56e534-542e-4729-b4e6-4374d696e29d"/>
    <ds:schemaRef ds:uri="a4a326f7-b053-4e89-896d-b7531082b4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A6370F-C98E-41C9-939E-AC1537BD5C1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4a326f7-b053-4e89-896d-b7531082b4bb"/>
    <ds:schemaRef ds:uri="b756e534-542e-4729-b4e6-4374d696e29d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2d26f538-337a-4593-a7e6-123667b1a538}" enabled="1" method="Standard" siteId="{e242425b-70fc-44dc-9ddf-c21e304e6c8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41021</TotalTime>
  <Words>1172</Words>
  <Application>Microsoft Office PowerPoint</Application>
  <PresentationFormat>Grand écran</PresentationFormat>
  <Paragraphs>277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2" baseType="lpstr">
      <vt:lpstr>Aptos</vt:lpstr>
      <vt:lpstr>Aptos Narrow</vt:lpstr>
      <vt:lpstr>Arial</vt:lpstr>
      <vt:lpstr>Calibri</vt:lpstr>
      <vt:lpstr>Calibri Light</vt:lpstr>
      <vt:lpstr>Courier New</vt:lpstr>
      <vt:lpstr>Symbol</vt:lpstr>
      <vt:lpstr>Verdana</vt:lpstr>
      <vt:lpstr>Wingdings</vt:lpstr>
      <vt:lpstr>Thème Office</vt:lpstr>
      <vt:lpstr>Avenir des barrages  Quasi-régie ou autorisation Le rapport de contre-expertise</vt:lpstr>
      <vt:lpstr>Actualité</vt:lpstr>
      <vt:lpstr>L’alternative pour l’hydraulique</vt:lpstr>
      <vt:lpstr>Conséquences juridiques</vt:lpstr>
      <vt:lpstr>Conséquences économiques</vt:lpstr>
      <vt:lpstr>Présentation PowerPoint</vt:lpstr>
      <vt:lpstr>Fonctionnement - social</vt:lpstr>
      <vt:lpstr>L’autorisation ne règle pas les difficultés actuelles, elle en ajoute</vt:lpstr>
      <vt:lpstr>Conclusion : la quasi-régie comme étape du monopole public de l’électricité</vt:lpstr>
      <vt:lpstr>Annexes</vt:lpstr>
      <vt:lpstr>Qui possède les concessions</vt:lpstr>
      <vt:lpstr>Une activité très lucrative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DEBREGEAS Anne</dc:creator>
  <cp:lastModifiedBy>DEBREGEAS Anne</cp:lastModifiedBy>
  <cp:revision>406</cp:revision>
  <cp:lastPrinted>2025-10-07T16:36:25Z</cp:lastPrinted>
  <dcterms:created xsi:type="dcterms:W3CDTF">2022-02-03T15:02:05Z</dcterms:created>
  <dcterms:modified xsi:type="dcterms:W3CDTF">2025-10-15T14:06:17Z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d26f538-337a-4593-a7e6-123667b1a538_Enabled">
    <vt:lpwstr>true</vt:lpwstr>
  </property>
  <property fmtid="{D5CDD505-2E9C-101B-9397-08002B2CF9AE}" pid="3" name="MSIP_Label_2d26f538-337a-4593-a7e6-123667b1a538_SetDate">
    <vt:lpwstr>2022-02-03T15:02:05Z</vt:lpwstr>
  </property>
  <property fmtid="{D5CDD505-2E9C-101B-9397-08002B2CF9AE}" pid="4" name="MSIP_Label_2d26f538-337a-4593-a7e6-123667b1a538_Method">
    <vt:lpwstr>Standard</vt:lpwstr>
  </property>
  <property fmtid="{D5CDD505-2E9C-101B-9397-08002B2CF9AE}" pid="5" name="MSIP_Label_2d26f538-337a-4593-a7e6-123667b1a538_Name">
    <vt:lpwstr>C1 Interne</vt:lpwstr>
  </property>
  <property fmtid="{D5CDD505-2E9C-101B-9397-08002B2CF9AE}" pid="6" name="MSIP_Label_2d26f538-337a-4593-a7e6-123667b1a538_SiteId">
    <vt:lpwstr>e242425b-70fc-44dc-9ddf-c21e304e6c80</vt:lpwstr>
  </property>
  <property fmtid="{D5CDD505-2E9C-101B-9397-08002B2CF9AE}" pid="7" name="MSIP_Label_2d26f538-337a-4593-a7e6-123667b1a538_ActionId">
    <vt:lpwstr>a7303ea2-c5d5-4537-b642-e0f271894ce6</vt:lpwstr>
  </property>
  <property fmtid="{D5CDD505-2E9C-101B-9397-08002B2CF9AE}" pid="8" name="MSIP_Label_2d26f538-337a-4593-a7e6-123667b1a538_ContentBits">
    <vt:lpwstr>0</vt:lpwstr>
  </property>
  <property fmtid="{D5CDD505-2E9C-101B-9397-08002B2CF9AE}" pid="9" name="ContentTypeId">
    <vt:lpwstr>0x010100BFBE808B4BC47E47B3925AA1A0C218E9</vt:lpwstr>
  </property>
</Properties>
</file>